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94"/>
  </p:notesMasterIdLst>
  <p:sldIdLst>
    <p:sldId id="382" r:id="rId2"/>
    <p:sldId id="280" r:id="rId3"/>
    <p:sldId id="331" r:id="rId4"/>
    <p:sldId id="257" r:id="rId5"/>
    <p:sldId id="258" r:id="rId6"/>
    <p:sldId id="261" r:id="rId7"/>
    <p:sldId id="263" r:id="rId8"/>
    <p:sldId id="278" r:id="rId9"/>
    <p:sldId id="383" r:id="rId10"/>
    <p:sldId id="289" r:id="rId11"/>
    <p:sldId id="277" r:id="rId12"/>
    <p:sldId id="307" r:id="rId13"/>
    <p:sldId id="265" r:id="rId14"/>
    <p:sldId id="270" r:id="rId15"/>
    <p:sldId id="271" r:id="rId16"/>
    <p:sldId id="274" r:id="rId17"/>
    <p:sldId id="384" r:id="rId18"/>
    <p:sldId id="273" r:id="rId19"/>
    <p:sldId id="276" r:id="rId20"/>
    <p:sldId id="283" r:id="rId21"/>
    <p:sldId id="296" r:id="rId22"/>
    <p:sldId id="305" r:id="rId23"/>
    <p:sldId id="428" r:id="rId24"/>
    <p:sldId id="446" r:id="rId25"/>
    <p:sldId id="369" r:id="rId26"/>
    <p:sldId id="447" r:id="rId27"/>
    <p:sldId id="427" r:id="rId28"/>
    <p:sldId id="450" r:id="rId29"/>
    <p:sldId id="284" r:id="rId30"/>
    <p:sldId id="313" r:id="rId31"/>
    <p:sldId id="285" r:id="rId32"/>
    <p:sldId id="295" r:id="rId33"/>
    <p:sldId id="433" r:id="rId34"/>
    <p:sldId id="288" r:id="rId35"/>
    <p:sldId id="330" r:id="rId36"/>
    <p:sldId id="448" r:id="rId37"/>
    <p:sldId id="432" r:id="rId38"/>
    <p:sldId id="449" r:id="rId39"/>
    <p:sldId id="377" r:id="rId40"/>
    <p:sldId id="453" r:id="rId41"/>
    <p:sldId id="452" r:id="rId42"/>
    <p:sldId id="430" r:id="rId43"/>
    <p:sldId id="434" r:id="rId44"/>
    <p:sldId id="431" r:id="rId45"/>
    <p:sldId id="451" r:id="rId46"/>
    <p:sldId id="458" r:id="rId47"/>
    <p:sldId id="454" r:id="rId48"/>
    <p:sldId id="459" r:id="rId49"/>
    <p:sldId id="455" r:id="rId50"/>
    <p:sldId id="460" r:id="rId51"/>
    <p:sldId id="456" r:id="rId52"/>
    <p:sldId id="461" r:id="rId53"/>
    <p:sldId id="457" r:id="rId54"/>
    <p:sldId id="462" r:id="rId55"/>
    <p:sldId id="463" r:id="rId56"/>
    <p:sldId id="435" r:id="rId57"/>
    <p:sldId id="444" r:id="rId58"/>
    <p:sldId id="464" r:id="rId59"/>
    <p:sldId id="467" r:id="rId60"/>
    <p:sldId id="465" r:id="rId61"/>
    <p:sldId id="468" r:id="rId62"/>
    <p:sldId id="466" r:id="rId63"/>
    <p:sldId id="470" r:id="rId64"/>
    <p:sldId id="469" r:id="rId65"/>
    <p:sldId id="484" r:id="rId66"/>
    <p:sldId id="485" r:id="rId67"/>
    <p:sldId id="471" r:id="rId68"/>
    <p:sldId id="472" r:id="rId69"/>
    <p:sldId id="474" r:id="rId70"/>
    <p:sldId id="475" r:id="rId71"/>
    <p:sldId id="438" r:id="rId72"/>
    <p:sldId id="473" r:id="rId73"/>
    <p:sldId id="476" r:id="rId74"/>
    <p:sldId id="439" r:id="rId75"/>
    <p:sldId id="436" r:id="rId76"/>
    <p:sldId id="477" r:id="rId77"/>
    <p:sldId id="478" r:id="rId78"/>
    <p:sldId id="483" r:id="rId79"/>
    <p:sldId id="479" r:id="rId80"/>
    <p:sldId id="437" r:id="rId81"/>
    <p:sldId id="480" r:id="rId82"/>
    <p:sldId id="481" r:id="rId83"/>
    <p:sldId id="482" r:id="rId84"/>
    <p:sldId id="441" r:id="rId85"/>
    <p:sldId id="308" r:id="rId86"/>
    <p:sldId id="309" r:id="rId87"/>
    <p:sldId id="375" r:id="rId88"/>
    <p:sldId id="363" r:id="rId89"/>
    <p:sldId id="364" r:id="rId90"/>
    <p:sldId id="311" r:id="rId91"/>
    <p:sldId id="310" r:id="rId92"/>
    <p:sldId id="329" r:id="rId93"/>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155" d="100"/>
          <a:sy n="155" d="100"/>
        </p:scale>
        <p:origin x="210" y="29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2020/11/24</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1320203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3208836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53250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417435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35487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695569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58446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957661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50820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362644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108661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185247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a:t>
            </a:fld>
            <a:endParaRPr kumimoji="1" lang="ja-JP" altLang="en-US"/>
          </a:p>
        </p:txBody>
      </p:sp>
    </p:spTree>
    <p:extLst>
      <p:ext uri="{BB962C8B-B14F-4D97-AF65-F5344CB8AC3E}">
        <p14:creationId xmlns:p14="http://schemas.microsoft.com/office/powerpoint/2010/main" val="2429044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3878547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4163140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337943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2299562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2504649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1206953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2816652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1036556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2442716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537508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840079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09016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471729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337249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1799571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658929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71343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3839820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3680172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3378479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1046979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16245702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3546173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2465507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0671559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578787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4091092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637661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1565863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80805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5877548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90</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1827176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2020/11/24</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kaopiz.com/ja-news-cross-platform-framework-flutter-vs-react-nativ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reactnative.de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reactnavigation.org/docs/stack-navigator"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hyperlink" Target="https://reactnavigation.org/docs/drawer-navigator" TargetMode="External"/><Relationship Id="rId4" Type="http://schemas.openxmlformats.org/officeDocument/2006/relationships/hyperlink" Target="https://reactnavigation.org/docs/bottom-tab-navigato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docs.expo.io/versions/latest/sdk/imagepicker/"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fintan.jp/?p=5950"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fintan.jp/"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07816B6-07F1-482C-9625-C0814F60140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98854" y="900000"/>
            <a:ext cx="11998411" cy="4796492"/>
          </a:xfrm>
          <a:prstGeom prst="rect">
            <a:avLst/>
          </a:prstGeom>
          <a:noFill/>
          <a:ln>
            <a:noFill/>
          </a:ln>
          <a:effectLst/>
        </p:spPr>
        <p:txBody>
          <a:bodyPr wrap="square" tIns="360000" bIns="360000" rtlCol="0" anchor="ctr">
            <a:noAutofit/>
          </a:bodyPr>
          <a:lstStyle/>
          <a:p>
            <a:pPr algn="ctr"/>
            <a:r>
              <a:rPr lang="en-US" altLang="ja-JP" sz="16000" b="1" spc="-600">
                <a:solidFill>
                  <a:srgbClr val="FF0066"/>
                </a:solidFill>
                <a:latin typeface="Meiryo UI" panose="020B0604030504040204" pitchFamily="50" charset="-128"/>
                <a:ea typeface="Meiryo UI" panose="020B0604030504040204" pitchFamily="50" charset="-128"/>
              </a:rPr>
              <a:t>Mobile</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676903" y="4363521"/>
            <a:ext cx="11517551" cy="1030347"/>
          </a:xfrm>
          <a:prstGeom prst="rect">
            <a:avLst/>
          </a:prstGeom>
          <a:noFill/>
        </p:spPr>
        <p:txBody>
          <a:bodyPr wrap="square" rtlCol="0">
            <a:spAutoFit/>
          </a:bodyPr>
          <a:lstStyle/>
          <a:p>
            <a:pPr>
              <a:lnSpc>
                <a:spcPts val="2400"/>
              </a:lnSpc>
            </a:pPr>
            <a:r>
              <a:rPr kumimoji="1" lang="en-US" altLang="ja-JP" sz="3600">
                <a:latin typeface="Meiryo UI" panose="020B0604030504040204" pitchFamily="50" charset="-128"/>
                <a:ea typeface="Meiryo UI" panose="020B0604030504040204" pitchFamily="50" charset="-128"/>
              </a:rPr>
              <a:t>React</a:t>
            </a:r>
            <a:r>
              <a:rPr kumimoji="1" lang="ja-JP" altLang="en-US" sz="3600">
                <a:latin typeface="Meiryo UI" panose="020B0604030504040204" pitchFamily="50" charset="-128"/>
                <a:ea typeface="Meiryo UI" panose="020B0604030504040204" pitchFamily="50" charset="-128"/>
              </a:rPr>
              <a:t> </a:t>
            </a:r>
            <a:r>
              <a:rPr kumimoji="1" lang="en-US" altLang="ja-JP" sz="3600">
                <a:latin typeface="Meiryo UI" panose="020B0604030504040204" pitchFamily="50" charset="-128"/>
                <a:ea typeface="Meiryo UI" panose="020B0604030504040204" pitchFamily="50" charset="-128"/>
              </a:rPr>
              <a:t>Native</a:t>
            </a:r>
          </a:p>
          <a:p>
            <a:pPr>
              <a:lnSpc>
                <a:spcPts val="2400"/>
              </a:lnSpc>
            </a:pPr>
            <a:r>
              <a:rPr kumimoji="1" lang="ja-JP" altLang="en-US" sz="3600">
                <a:latin typeface="Meiryo UI" panose="020B0604030504040204" pitchFamily="50" charset="-128"/>
                <a:ea typeface="Meiryo UI" panose="020B0604030504040204" pitchFamily="50" charset="-128"/>
              </a:rPr>
              <a:t>　　　　　　　　　　＜　　</a:t>
            </a:r>
            <a:r>
              <a:rPr kumimoji="1" lang="ja-JP" altLang="en-US" sz="3600">
                <a:highlight>
                  <a:srgbClr val="FFFF00"/>
                </a:highlight>
                <a:latin typeface="Meiryo UI" panose="020B0604030504040204" pitchFamily="50" charset="-128"/>
                <a:ea typeface="Meiryo UI" panose="020B0604030504040204" pitchFamily="50" charset="-128"/>
              </a:rPr>
              <a:t>モバイルアプリの作り方　　⇒</a:t>
            </a:r>
            <a:r>
              <a:rPr kumimoji="1" lang="en-US" altLang="ja-JP" sz="3600">
                <a:highlight>
                  <a:srgbClr val="FFFF00"/>
                </a:highlight>
                <a:latin typeface="Meiryo UI" panose="020B0604030504040204" pitchFamily="50" charset="-128"/>
                <a:ea typeface="Meiryo UI" panose="020B0604030504040204" pitchFamily="50" charset="-128"/>
              </a:rPr>
              <a:t>	</a:t>
            </a:r>
            <a:r>
              <a:rPr kumimoji="1" lang="ja-JP" altLang="en-US" sz="3600">
                <a:highlight>
                  <a:srgbClr val="FFFF00"/>
                </a:highlight>
                <a:latin typeface="Meiryo UI" panose="020B0604030504040204" pitchFamily="50" charset="-128"/>
                <a:ea typeface="Meiryo UI" panose="020B0604030504040204" pitchFamily="50" charset="-128"/>
              </a:rPr>
              <a:t>　体験</a:t>
            </a:r>
            <a:endParaRPr kumimoji="1" lang="en-US" altLang="ja-JP" sz="36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モバイルアプリの作り方を体験する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や</a:t>
            </a: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モバイルアプリの開発に必要となる技術要素をできるだけ多く体験できるように構成しています。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ja-JP" altLang="en-US" sz="2000">
                <a:highlight>
                  <a:srgbClr val="FFFF00"/>
                </a:highlight>
                <a:latin typeface="Meiryo UI" panose="020B0604030504040204" pitchFamily="50" charset="-128"/>
                <a:ea typeface="Meiryo UI" panose="020B0604030504040204" pitchFamily="50" charset="-128"/>
              </a:rPr>
              <a:t>モバイルアプリの作り方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a:highlight>
                  <a:srgbClr val="FFFF00"/>
                </a:highlight>
                <a:latin typeface="Meiryo UI" panose="020B0604030504040204" pitchFamily="50" charset="-128"/>
                <a:ea typeface="Meiryo UI" panose="020B0604030504040204" pitchFamily="50" charset="-128"/>
              </a:rPr>
              <a:t>Step</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by</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Step</a:t>
            </a:r>
            <a:r>
              <a:rPr kumimoji="1" lang="ja-JP" altLang="en-US" sz="2000">
                <a:latin typeface="Meiryo UI" panose="020B0604030504040204" pitchFamily="50" charset="-128"/>
                <a:ea typeface="Meiryo UI" panose="020B0604030504040204" pitchFamily="50" charset="-128"/>
              </a:rPr>
              <a:t>で進行します。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a:latin typeface="Meiryo UI" panose="020B0604030504040204" pitchFamily="50" charset="-128"/>
                <a:ea typeface="Meiryo UI" panose="020B0604030504040204" pitchFamily="50" charset="-128"/>
              </a:rPr>
              <a:t>のでリアクションをお願いします。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質問は進行中いつでも大丈夫です。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180</a:t>
            </a:r>
            <a:r>
              <a:rPr kumimoji="1" lang="ja-JP" altLang="en-US" sz="2800" b="1">
                <a:latin typeface="Meiryo UI" panose="020B0604030504040204" pitchFamily="50" charset="-128"/>
                <a:ea typeface="Meiryo UI" panose="020B0604030504040204" pitchFamily="50" charset="-128"/>
              </a:rPr>
              <a:t>分）</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563014" y="2696425"/>
            <a:ext cx="2949863" cy="286232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a:t>
            </a:r>
            <a:r>
              <a:rPr kumimoji="1" lang="en-US" altLang="ja-JP" sz="2000">
                <a:highlight>
                  <a:srgbClr val="FFFF00"/>
                </a:highlight>
                <a:latin typeface="Meiryo UI" panose="020B0604030504040204" pitchFamily="50" charset="-128"/>
                <a:ea typeface="Meiryo UI" panose="020B0604030504040204" pitchFamily="50" charset="-128"/>
              </a:rPr>
              <a:t>100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画面遷移</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Login</a:t>
            </a:r>
          </a:p>
          <a:p>
            <a:pPr>
              <a:lnSpc>
                <a:spcPts val="2400"/>
              </a:lnSpc>
            </a:pPr>
            <a:r>
              <a:rPr kumimoji="1" lang="en-US" altLang="ja-JP" sz="2000">
                <a:latin typeface="Meiryo UI" panose="020B0604030504040204" pitchFamily="50" charset="-128"/>
                <a:ea typeface="Meiryo UI" panose="020B0604030504040204" pitchFamily="50" charset="-128"/>
              </a:rPr>
              <a:t>Logout</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Home</a:t>
            </a:r>
          </a:p>
          <a:p>
            <a:pPr>
              <a:lnSpc>
                <a:spcPts val="2400"/>
              </a:lnSpc>
            </a:pPr>
            <a:r>
              <a:rPr kumimoji="1" lang="en-US" altLang="ja-JP" sz="2000">
                <a:latin typeface="Meiryo UI" panose="020B0604030504040204" pitchFamily="50" charset="-128"/>
                <a:ea typeface="Meiryo UI" panose="020B0604030504040204" pitchFamily="50" charset="-128"/>
              </a:rPr>
              <a:t>Pick</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2949863" cy="193899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45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モバイルアプリ入門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プロジェクトの準備</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Open</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の活用</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アプリの起動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090670" y="2721112"/>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579010" y="338268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6965586" y="332880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モバイルアプリ入門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モバイルアプリが画面遷移をコントロールします。</a:t>
            </a:r>
            <a:endParaRPr kumimoji="1" lang="en-US" altLang="ja-JP" sz="200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a:latin typeface="Meiryo UI" panose="020B0604030504040204" pitchFamily="50" charset="-128"/>
                <a:ea typeface="Meiryo UI" panose="020B0604030504040204" pitchFamily="50" charset="-128"/>
              </a:rPr>
              <a:t>リクエスト</a:t>
            </a:r>
            <a:endParaRPr kumimoji="1" lang="en-US" altLang="ja-JP" sz="200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データ</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サーバ</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操作に応じた</a:t>
            </a:r>
            <a:endParaRPr kumimoji="1" lang="en-US" altLang="ja-JP" sz="2000">
              <a:solidFill>
                <a:schemeClr val="tx1"/>
              </a:solidFill>
              <a:latin typeface="Meiryo UI" panose="020B0604030504040204" pitchFamily="50" charset="-128"/>
              <a:ea typeface="Meiryo UI" panose="020B0604030504040204" pitchFamily="50" charset="-128"/>
            </a:endParaRPr>
          </a:p>
          <a:p>
            <a:r>
              <a:rPr kumimoji="1" lang="ja-JP" altLang="en-US" sz="200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処理結果に応じた画面を表示する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62180" y="4031591"/>
            <a:ext cx="1926590"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スマホ</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pic>
        <p:nvPicPr>
          <p:cNvPr id="2050" name="Picture 2" descr="スマートフォン・スマホのイラスト">
            <a:extLst>
              <a:ext uri="{FF2B5EF4-FFF2-40B4-BE49-F238E27FC236}">
                <a16:creationId xmlns:a16="http://schemas.microsoft.com/office/drawing/2014/main" id="{5EDE9F52-5947-40D6-A6C3-2B60F6BD1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70" y="2887803"/>
            <a:ext cx="1097298" cy="11894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FE094-88ED-481E-8C44-562FDEFEE9A6}"/>
              </a:ext>
            </a:extLst>
          </p:cNvPr>
          <p:cNvSpPr txBox="1"/>
          <p:nvPr/>
        </p:nvSpPr>
        <p:spPr>
          <a:xfrm>
            <a:off x="9282793" y="5549457"/>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アイコンはいらすとやを使用しています。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クロスプラットフォーム開発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スマホアプリは</a:t>
            </a:r>
            <a:r>
              <a:rPr kumimoji="1" lang="en-US" altLang="ja-JP" sz="2000">
                <a:highlight>
                  <a:srgbClr val="FFFF00"/>
                </a:highlight>
                <a:latin typeface="Meiryo UI" panose="020B0604030504040204" pitchFamily="50" charset="-128"/>
                <a:ea typeface="Meiryo UI" panose="020B0604030504040204" pitchFamily="50" charset="-128"/>
              </a:rPr>
              <a:t>iOS</a:t>
            </a:r>
            <a:r>
              <a:rPr kumimoji="1" lang="ja-JP" altLang="en-US" sz="2000">
                <a:latin typeface="Meiryo UI" panose="020B0604030504040204" pitchFamily="50" charset="-128"/>
                <a:ea typeface="Meiryo UI" panose="020B0604030504040204" pitchFamily="50" charset="-128"/>
              </a:rPr>
              <a:t>と</a:t>
            </a:r>
            <a:r>
              <a:rPr kumimoji="1" lang="en-US" altLang="ja-JP" sz="2000">
                <a:highlight>
                  <a:srgbClr val="FFFF00"/>
                </a:highlight>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への対応が求められます。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コードを共有しないネイティブ実装（</a:t>
            </a:r>
            <a:r>
              <a:rPr kumimoji="1" lang="en-US" altLang="ja-JP" sz="2000">
                <a:latin typeface="Meiryo UI" panose="020B0604030504040204" pitchFamily="50" charset="-128"/>
                <a:ea typeface="Meiryo UI" panose="020B0604030504040204" pitchFamily="50" charset="-128"/>
              </a:rPr>
              <a:t>Swift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Kotlin</a:t>
            </a:r>
            <a:r>
              <a:rPr kumimoji="1" lang="ja-JP" altLang="en-US" sz="2000">
                <a:latin typeface="Meiryo UI" panose="020B0604030504040204" pitchFamily="50" charset="-128"/>
                <a:ea typeface="Meiryo UI" panose="020B0604030504040204" pitchFamily="50" charset="-128"/>
              </a:rPr>
              <a:t>）での開発は大変です。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つのコードで複数のプラットフォーム向けの開発を行うことを</a:t>
            </a:r>
            <a:r>
              <a:rPr kumimoji="1" lang="ja-JP" altLang="en-US" sz="2000">
                <a:highlight>
                  <a:srgbClr val="FFFF00"/>
                </a:highlight>
                <a:latin typeface="Meiryo UI" panose="020B0604030504040204" pitchFamily="50" charset="-128"/>
                <a:ea typeface="Meiryo UI" panose="020B0604030504040204" pitchFamily="50" charset="-128"/>
              </a:rPr>
              <a:t>クロスプラットフォーム開発</a:t>
            </a:r>
            <a:r>
              <a:rPr kumimoji="1" lang="ja-JP" altLang="en-US" sz="2000">
                <a:latin typeface="Meiryo UI" panose="020B0604030504040204" pitchFamily="50" charset="-128"/>
                <a:ea typeface="Meiryo UI" panose="020B0604030504040204" pitchFamily="50" charset="-128"/>
              </a:rPr>
              <a:t>と呼びます。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クロスプラットフォーム開発向けのフレームワークとして</a:t>
            </a:r>
            <a:r>
              <a:rPr kumimoji="1" lang="en-US" altLang="ja-JP" sz="2000">
                <a:latin typeface="Meiryo UI" panose="020B0604030504040204" pitchFamily="50" charset="-128"/>
                <a:ea typeface="Meiryo UI" panose="020B0604030504040204" pitchFamily="50" charset="-128"/>
              </a:rPr>
              <a:t>Flutter</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等があります。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同じ</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の開発にも活かせるので</a:t>
            </a: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モバイルアプリのクロスプラットフォーム開発：</a:t>
            </a:r>
            <a:r>
              <a:rPr kumimoji="1" lang="en-US" altLang="ja-JP" sz="2000">
                <a:latin typeface="Meiryo UI" panose="020B0604030504040204" pitchFamily="50" charset="-128"/>
                <a:ea typeface="Meiryo UI" panose="020B0604030504040204" pitchFamily="50" charset="-128"/>
              </a:rPr>
              <a:t>Flutter vs. React Native</a:t>
            </a:r>
            <a:r>
              <a:rPr kumimoji="1" lang="ja-JP" altLang="en-US" sz="2000">
                <a:latin typeface="Meiryo UI" panose="020B0604030504040204" pitchFamily="50" charset="-128"/>
                <a:ea typeface="Meiryo UI" panose="020B0604030504040204" pitchFamily="50" charset="-128"/>
              </a:rPr>
              <a:t>を徹底比較</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https://kaopiz.com/ja-news-cross-platform-framework-flutter-vs-react-native/</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Single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Page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Application</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を作るためのフレームワークです。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8097647" y="1028978"/>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endParaRPr kumimoji="1" lang="ja-JP" altLang="en-US" sz="2800" b="1">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8941462" y="5656188"/>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8344451" y="4560491"/>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56529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79F54AA-0A30-449F-A7C8-3AE5184EA8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07980" y="1218095"/>
            <a:ext cx="4791457" cy="4421810"/>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を作れるにようしたフレームワークです。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28775" y="5391157"/>
            <a:ext cx="3943941"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Native</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283179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TypeScript</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の大部分は</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は型がないので苦労します。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動かすまで間違いに気づけないです。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少しでも苦労を和らげたいので</a:t>
            </a:r>
            <a:r>
              <a:rPr kumimoji="1" lang="en-US" altLang="ja-JP" sz="2000">
                <a:highlight>
                  <a:srgbClr val="FFFF00"/>
                </a:highlight>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を使い、</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に型を導入します。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学習コストに見合うだけの恩恵を受けられます。</a:t>
            </a:r>
            <a:endParaRPr kumimoji="1" lang="en-US" altLang="ja-JP" sz="200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1656728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Visual</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Studio</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Code</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の恩恵を受けるため</a:t>
            </a:r>
            <a:r>
              <a:rPr kumimoji="1" lang="en-US" altLang="ja-JP" sz="2000">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型に基づいてコード補完や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コードの間違いを教えてくれます。</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88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7E28DAD-EAC3-47A5-AD5E-B2E5345DB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ハンズオン資料のダウンロードのお願い</a:t>
            </a:r>
            <a:endParaRPr kumimoji="1" lang="en-US" altLang="ja-JP"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モバイルハンズオンに参加頂き、ありがとうございます。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本日使用する</a:t>
            </a:r>
            <a:r>
              <a:rPr kumimoji="1" lang="ja-JP" altLang="en-US" sz="200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は</a:t>
            </a: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のチャットで連絡します。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ダウンロード後、任意の場所で</a:t>
            </a:r>
            <a:r>
              <a:rPr kumimoji="1" lang="en-US" altLang="ja-JP" sz="2000">
                <a:latin typeface="Meiryo UI" panose="020B0604030504040204" pitchFamily="50" charset="-128"/>
                <a:ea typeface="Meiryo UI" panose="020B0604030504040204" pitchFamily="50" charset="-128"/>
              </a:rPr>
              <a:t>zip</a:t>
            </a:r>
            <a:r>
              <a:rPr kumimoji="1" lang="ja-JP" altLang="en-US" sz="2000">
                <a:latin typeface="Meiryo UI" panose="020B0604030504040204" pitchFamily="50" charset="-128"/>
                <a:ea typeface="Meiryo UI" panose="020B0604030504040204" pitchFamily="50" charset="-128"/>
              </a:rPr>
              <a:t>ファイルの解凍をお願いします。</a:t>
            </a:r>
            <a:endParaRPr kumimoji="1" lang="en-US" altLang="ja-JP" sz="200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
        <p:nvSpPr>
          <p:cNvPr id="10" name="テキスト ボックス 9">
            <a:extLst>
              <a:ext uri="{FF2B5EF4-FFF2-40B4-BE49-F238E27FC236}">
                <a16:creationId xmlns:a16="http://schemas.microsoft.com/office/drawing/2014/main" id="{75D199ED-138E-4BCA-BE87-424486F174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モバイルアプリと</a:t>
            </a:r>
            <a:r>
              <a:rPr kumimoji="1" lang="en-US" altLang="ja-JP" sz="2800" b="1">
                <a:latin typeface="Meiryo UI" panose="020B0604030504040204" pitchFamily="50" charset="-128"/>
                <a:ea typeface="Meiryo UI" panose="020B0604030504040204" pitchFamily="50" charset="-128"/>
              </a:rPr>
              <a:t>REST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モバイルアプリと</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が独立しているのでうれしい面が多々ありますが、</a:t>
            </a:r>
            <a:r>
              <a:rPr kumimoji="1" lang="ja-JP" altLang="en-US" sz="200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a:latin typeface="Meiryo UI" panose="020B0604030504040204" pitchFamily="50" charset="-128"/>
                <a:ea typeface="Meiryo UI" panose="020B0604030504040204" pitchFamily="50" charset="-128"/>
              </a:rPr>
              <a:t>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がないとモバイルアプリが動かせない？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32" name="Picture 4" descr="サーバーのアイコン素材">
            <a:extLst>
              <a:ext uri="{FF2B5EF4-FFF2-40B4-BE49-F238E27FC236}">
                <a16:creationId xmlns:a16="http://schemas.microsoft.com/office/drawing/2014/main" id="{1D3702FB-F2A4-4DFA-9856-F914B87C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ED88E725-A40D-4C1A-973E-9E8D88EFA144}"/>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A37804AA-2BBB-447D-B1AF-0ACEE3EE0F57}"/>
              </a:ext>
            </a:extLst>
          </p:cNvPr>
          <p:cNvCxnSpPr>
            <a:cxnSpLocks/>
          </p:cNvCxnSpPr>
          <p:nvPr/>
        </p:nvCxnSpPr>
        <p:spPr>
          <a:xfrm>
            <a:off x="3609975" y="3276669"/>
            <a:ext cx="5137393"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D99C59B-004D-4D99-88B0-C67931EBC7C5}"/>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40" name="Picture 2" descr="スマートフォン・スマホのイラスト">
            <a:extLst>
              <a:ext uri="{FF2B5EF4-FFF2-40B4-BE49-F238E27FC236}">
                <a16:creationId xmlns:a16="http://schemas.microsoft.com/office/drawing/2014/main" id="{7B33B7BE-1B4E-4749-81D0-EFF6ECDF3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7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を定義するための仕様です。</a:t>
            </a:r>
            <a:endParaRPr kumimoji="1" lang="en-US" altLang="ja-JP" sz="200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88997"/>
            <a:ext cx="3043824" cy="574260"/>
          </a:xfrm>
          <a:prstGeom prst="rect">
            <a:avLst/>
          </a:prstGeom>
          <a:noFill/>
        </p:spPr>
        <p:txBody>
          <a:bodyPr wrap="square" lIns="0" tIns="0" rIns="0" bIns="0" rtlCol="0" anchor="ctr" anchorCtr="0">
            <a:spAutoFit/>
          </a:bodyPr>
          <a:lstStyle/>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OpenAPI</a:t>
            </a:r>
            <a:r>
              <a:rPr kumimoji="1" lang="ja-JP" altLang="en-US" sz="1400">
                <a:highlight>
                  <a:srgbClr val="FFFF00"/>
                </a:highlight>
                <a:latin typeface="Meiryo UI" panose="020B0604030504040204" pitchFamily="50" charset="-128"/>
                <a:ea typeface="Meiryo UI" panose="020B0604030504040204" pitchFamily="50" charset="-128"/>
              </a:rPr>
              <a:t>ドキュメント</a:t>
            </a:r>
            <a:endParaRPr kumimoji="1" lang="en-US" altLang="ja-JP" sz="140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(API</a:t>
            </a:r>
            <a:r>
              <a:rPr kumimoji="1" lang="ja-JP" altLang="en-US" sz="1400">
                <a:highlight>
                  <a:srgbClr val="FFFF00"/>
                </a:highlight>
                <a:latin typeface="Meiryo UI" panose="020B0604030504040204" pitchFamily="50" charset="-128"/>
                <a:ea typeface="Meiryo UI" panose="020B0604030504040204" pitchFamily="50" charset="-128"/>
              </a:rPr>
              <a:t>定義、レスポンスの例</a:t>
            </a:r>
            <a:r>
              <a:rPr kumimoji="1" lang="en-US" altLang="ja-JP" sz="140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645150"/>
            <a:ext cx="595015" cy="7578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95" y="4972795"/>
            <a:ext cx="581791" cy="836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385768" y="3276669"/>
            <a:ext cx="2361600"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405349" y="5798947"/>
            <a:ext cx="1732082"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サーバ</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4965905" y="3863424"/>
            <a:ext cx="1949881"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クライアントコード</a:t>
            </a:r>
            <a:endParaRPr kumimoji="1" lang="en-US" altLang="ja-JP" sz="140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899580"/>
            <a:ext cx="595015" cy="75783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flipV="1">
            <a:off x="3638550" y="3276669"/>
            <a:ext cx="1857375" cy="20258"/>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5918495" y="1024065"/>
            <a:ext cx="1471626"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39108"/>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利用</a:t>
            </a:r>
            <a:endParaRPr kumimoji="1" lang="en-US" altLang="ja-JP" sz="140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156728" y="1231497"/>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生成</a:t>
            </a:r>
            <a:endParaRPr kumimoji="1" lang="en-US" altLang="ja-JP" sz="140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271391" y="1235312"/>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モック化</a:t>
            </a:r>
            <a:endParaRPr kumimoji="1" lang="en-US" altLang="ja-JP" sz="140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7985136" y="1024065"/>
            <a:ext cx="1226420"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29" name="テキスト ボックス 28">
            <a:extLst>
              <a:ext uri="{FF2B5EF4-FFF2-40B4-BE49-F238E27FC236}">
                <a16:creationId xmlns:a16="http://schemas.microsoft.com/office/drawing/2014/main" id="{93DC66BE-A680-4403-A6D7-E6145939EC6F}"/>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30" name="Picture 2" descr="スマートフォン・スマホのイラスト">
            <a:extLst>
              <a:ext uri="{FF2B5EF4-FFF2-40B4-BE49-F238E27FC236}">
                <a16:creationId xmlns:a16="http://schemas.microsoft.com/office/drawing/2014/main" id="{349D11D8-9F03-4123-AAF3-E0B524875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99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プロジェクトの準備</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Tree>
    <p:extLst>
      <p:ext uri="{BB962C8B-B14F-4D97-AF65-F5344CB8AC3E}">
        <p14:creationId xmlns:p14="http://schemas.microsoft.com/office/powerpoint/2010/main" val="3733820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532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22D0057-2A03-4958-89BD-2E2AD3E7D88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FEDC9DD-2A26-4F9E-82AE-4CF7FC7DD0D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194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7653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8BEC94A-006D-4611-8EDF-97243C61875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EB03104-A297-4C2C-BD71-E30A3779C38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Tree>
    <p:extLst>
      <p:ext uri="{BB962C8B-B14F-4D97-AF65-F5344CB8AC3E}">
        <p14:creationId xmlns:p14="http://schemas.microsoft.com/office/powerpoint/2010/main" val="1303211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Open</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API</a:t>
            </a:r>
            <a:r>
              <a:rPr lang="ja-JP" altLang="en-US" sz="4400" b="1">
                <a:solidFill>
                  <a:schemeClr val="bg1"/>
                </a:solidFill>
                <a:latin typeface="Meiryo UI" panose="020B0604030504040204" pitchFamily="50" charset="-128"/>
                <a:ea typeface="Meiryo UI" panose="020B0604030504040204" pitchFamily="50" charset="-128"/>
              </a:rPr>
              <a:t>の活用</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Tree>
    <p:extLst>
      <p:ext uri="{BB962C8B-B14F-4D97-AF65-F5344CB8AC3E}">
        <p14:creationId xmlns:p14="http://schemas.microsoft.com/office/powerpoint/2010/main" val="2874050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520D702-5110-4020-83B7-B0BBE78794F5}"/>
              </a:ext>
            </a:extLst>
          </p:cNvPr>
          <p:cNvPicPr>
            <a:picLocks noChangeAspect="1"/>
          </p:cNvPicPr>
          <p:nvPr/>
        </p:nvPicPr>
        <p:blipFill>
          <a:blip r:embed="rId3"/>
          <a:stretch>
            <a:fillRect/>
          </a:stretch>
        </p:blipFill>
        <p:spPr>
          <a:xfrm>
            <a:off x="6837086" y="1039367"/>
            <a:ext cx="4202390" cy="3125690"/>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クライアントコードは既に生成済みなので作業しません。</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ディレクトリで次のコマンドで生成します。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api-gen.yml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次のディレクトリに生成されます。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highlight>
                  <a:srgbClr val="FFFF00"/>
                </a:highlight>
                <a:latin typeface="Meiryo UI" panose="020B0604030504040204" pitchFamily="50" charset="-128"/>
                <a:ea typeface="Meiryo UI" panose="020B0604030504040204" pitchFamily="50" charset="-128"/>
              </a:rPr>
              <a:t>src</a:t>
            </a:r>
            <a:r>
              <a:rPr kumimoji="1" lang="en-US" altLang="ja-JP" sz="200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15816" y="4849631"/>
            <a:ext cx="675321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a:solidFill>
                  <a:schemeClr val="bg1"/>
                </a:solidFill>
                <a:latin typeface="Meiryo UI" panose="020B0604030504040204" pitchFamily="50" charset="-128"/>
                <a:ea typeface="Meiryo UI" panose="020B0604030504040204" pitchFamily="50" charset="-128"/>
              </a:rPr>
              <a:t>OpenAPI Generator</a:t>
            </a:r>
            <a:r>
              <a:rPr kumimoji="1" lang="ja-JP" altLang="en-US" sz="160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Docker</a:t>
            </a:r>
            <a:r>
              <a:rPr kumimoji="1" lang="ja-JP" altLang="en-US" sz="160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7" name="矢印: 右 6">
            <a:extLst>
              <a:ext uri="{FF2B5EF4-FFF2-40B4-BE49-F238E27FC236}">
                <a16:creationId xmlns:a16="http://schemas.microsoft.com/office/drawing/2014/main" id="{18161B08-A8BA-4A88-8185-15ACC7518830}"/>
              </a:ext>
            </a:extLst>
          </p:cNvPr>
          <p:cNvSpPr/>
          <p:nvPr/>
        </p:nvSpPr>
        <p:spPr>
          <a:xfrm rot="2558427">
            <a:off x="8066447" y="9680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B8F400-AC9E-4591-8082-362D3EAD0E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3302EA-920C-4B5C-BC62-BC356FE7AA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このスライドを</a:t>
            </a: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にしたファイルを提供しています。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ファイルを開いて見れる状態にしてください。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/mobile-handson.pdf</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34249C7-BFC7-4A4C-B374-C538A90D8265}"/>
              </a:ext>
            </a:extLst>
          </p:cNvPr>
          <p:cNvSpPr txBox="1"/>
          <p:nvPr/>
        </p:nvSpPr>
        <p:spPr>
          <a:xfrm>
            <a:off x="6611548" y="2369452"/>
            <a:ext cx="4168725" cy="21236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export class </a:t>
            </a:r>
            <a:r>
              <a:rPr lang="en-US" altLang="ja-JP" sz="900" b="0" err="1">
                <a:solidFill>
                  <a:srgbClr val="C94824"/>
                </a:solidFill>
                <a:effectLst/>
                <a:latin typeface="Consolas" panose="020B0609020204030204" pitchFamily="49" charset="0"/>
              </a:rPr>
              <a:t>TrashApi</a:t>
            </a:r>
            <a:r>
              <a:rPr lang="en-US" altLang="ja-JP" sz="900" b="0">
                <a:solidFill>
                  <a:schemeClr val="bg1">
                    <a:lumMod val="65000"/>
                  </a:schemeClr>
                </a:solidFill>
                <a:effectLst/>
                <a:latin typeface="Consolas" panose="020B0609020204030204" pitchFamily="49" charset="0"/>
              </a:rPr>
              <a:t> extends </a:t>
            </a:r>
            <a:r>
              <a:rPr lang="en-US" altLang="ja-JP" sz="900" b="0" err="1">
                <a:solidFill>
                  <a:schemeClr val="bg1">
                    <a:lumMod val="65000"/>
                  </a:schemeClr>
                </a:solidFill>
                <a:effectLst/>
                <a:latin typeface="Consolas" panose="020B0609020204030204" pitchFamily="49" charset="0"/>
              </a:rPr>
              <a:t>runtime.BaseAPI</a:t>
            </a:r>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 </a:t>
            </a:r>
            <a:r>
              <a:rPr lang="ja-JP" altLang="en-US" sz="900" b="0">
                <a:solidFill>
                  <a:schemeClr val="bg1">
                    <a:lumMod val="65000"/>
                  </a:schemeClr>
                </a:solidFill>
                <a:effectLst/>
                <a:latin typeface="Consolas" panose="020B0609020204030204" pitchFamily="49" charset="0"/>
              </a:rPr>
              <a:t>登録しているゴミ拾いを全て取得する。 </a:t>
            </a:r>
          </a:p>
          <a:p>
            <a:r>
              <a:rPr lang="ja-JP" altLang="en-US" sz="900" b="0">
                <a:solidFill>
                  <a:schemeClr val="bg1">
                    <a:lumMod val="65000"/>
                  </a:schemeClr>
                </a:solidFill>
                <a:effectLst/>
                <a:latin typeface="Consolas" panose="020B0609020204030204" pitchFamily="49" charset="0"/>
              </a:rPr>
              <a:t>     * 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t>
            </a:r>
            <a:endParaRPr lang="ja-JP" altLang="en-US" sz="900" b="0">
              <a:solidFill>
                <a:schemeClr val="bg1">
                  <a:lumMod val="65000"/>
                </a:schemeClr>
              </a:solidFill>
              <a:effectLst/>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async </a:t>
            </a:r>
            <a:r>
              <a:rPr lang="en-US" altLang="ja-JP" sz="900" b="0">
                <a:solidFill>
                  <a:srgbClr val="C94824"/>
                </a:solidFill>
                <a:effectLst/>
                <a:latin typeface="Consolas" panose="020B0609020204030204" pitchFamily="49" charset="0"/>
              </a:rPr>
              <a:t>getTrashList</a:t>
            </a:r>
            <a:r>
              <a:rPr lang="en-US" altLang="ja-JP" sz="900" b="0">
                <a:solidFill>
                  <a:schemeClr val="bg1">
                    <a:lumMod val="65000"/>
                  </a:schemeClr>
                </a:solidFill>
                <a:effectLst/>
                <a:latin typeface="Consolas" panose="020B0609020204030204" pitchFamily="49" charset="0"/>
              </a:rPr>
              <a:t>(): Promise&lt;Array&lt;Trash&gt;&gt; {</a:t>
            </a:r>
          </a:p>
          <a:p>
            <a:r>
              <a:rPr lang="en-US" altLang="ja-JP" sz="900" b="0">
                <a:solidFill>
                  <a:schemeClr val="bg1">
                    <a:lumMod val="65000"/>
                  </a:schemeClr>
                </a:solidFill>
                <a:effectLst/>
                <a:latin typeface="Consolas" panose="020B0609020204030204" pitchFamily="49" charset="0"/>
              </a:rPr>
              <a:t>        const response = await </a:t>
            </a:r>
            <a:r>
              <a:rPr lang="en-US" altLang="ja-JP" sz="900" b="0" err="1">
                <a:solidFill>
                  <a:schemeClr val="bg1">
                    <a:lumMod val="65000"/>
                  </a:schemeClr>
                </a:solidFill>
                <a:effectLst/>
                <a:latin typeface="Consolas" panose="020B0609020204030204" pitchFamily="49" charset="0"/>
              </a:rPr>
              <a:t>this.getTrashListRaw</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return await </a:t>
            </a:r>
            <a:r>
              <a:rPr lang="en-US" altLang="ja-JP" sz="900" b="0" err="1">
                <a:solidFill>
                  <a:schemeClr val="bg1">
                    <a:lumMod val="65000"/>
                  </a:schemeClr>
                </a:solidFill>
                <a:effectLst/>
                <a:latin typeface="Consolas" panose="020B0609020204030204" pitchFamily="49" charset="0"/>
              </a:rPr>
              <a:t>response.value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ja-JP" altLang="en-US" sz="900" b="0">
                <a:solidFill>
                  <a:schemeClr val="bg1">
                    <a:lumMod val="65000"/>
                  </a:schemeClr>
                </a:solidFill>
                <a:effectLst/>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endParaRPr lang="en-US" altLang="ja-JP" sz="900" b="0">
              <a:solidFill>
                <a:srgbClr val="1A1A1A"/>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B2615FD3-0D5A-441C-84BD-F532E8743870}"/>
              </a:ext>
            </a:extLst>
          </p:cNvPr>
          <p:cNvSpPr txBox="1"/>
          <p:nvPr/>
        </p:nvSpPr>
        <p:spPr>
          <a:xfrm>
            <a:off x="546370" y="1128532"/>
            <a:ext cx="4436691" cy="5309146"/>
          </a:xfrm>
          <a:prstGeom prst="rect">
            <a:avLst/>
          </a:prstGeom>
          <a:solidFill>
            <a:schemeClr val="accent3">
              <a:lumMod val="20000"/>
              <a:lumOff val="80000"/>
            </a:schemeClr>
          </a:solidFill>
        </p:spPr>
        <p:txBody>
          <a:bodyPr wrap="square" bIns="0" rtlCol="0">
            <a:spAutoFit/>
          </a:bodyPr>
          <a:lstStyle/>
          <a:p>
            <a:r>
              <a:rPr lang="en-US" altLang="ja-JP" sz="900" b="0" err="1">
                <a:solidFill>
                  <a:schemeClr val="bg1">
                    <a:lumMod val="65000"/>
                  </a:schemeClr>
                </a:solidFill>
                <a:effectLst/>
                <a:latin typeface="Consolas" panose="020B0609020204030204" pitchFamily="49" charset="0"/>
              </a:rPr>
              <a:t>openapi</a:t>
            </a:r>
            <a:r>
              <a:rPr lang="en-US" altLang="ja-JP" sz="900" b="0">
                <a:solidFill>
                  <a:schemeClr val="bg1">
                    <a:lumMod val="65000"/>
                  </a:schemeClr>
                </a:solidFill>
                <a:effectLst/>
                <a:latin typeface="Consolas" panose="020B0609020204030204" pitchFamily="49" charset="0"/>
              </a:rPr>
              <a:t>: 3.0.3</a:t>
            </a:r>
          </a:p>
          <a:p>
            <a:r>
              <a:rPr lang="en-US" altLang="ja-JP" sz="900" b="0">
                <a:solidFill>
                  <a:schemeClr val="bg1">
                    <a:lumMod val="65000"/>
                  </a:schemeClr>
                </a:solidFill>
                <a:effectLst/>
                <a:latin typeface="Consolas" panose="020B0609020204030204" pitchFamily="49" charset="0"/>
              </a:rPr>
              <a:t>info:</a:t>
            </a:r>
          </a:p>
          <a:p>
            <a:r>
              <a:rPr lang="en-US" altLang="ja-JP" sz="900" b="0">
                <a:solidFill>
                  <a:schemeClr val="bg1">
                    <a:lumMod val="65000"/>
                  </a:schemeClr>
                </a:solidFill>
                <a:effectLst/>
                <a:latin typeface="Consolas" panose="020B0609020204030204" pitchFamily="49" charset="0"/>
              </a:rPr>
              <a:t>  title: PUT REST API</a:t>
            </a:r>
          </a:p>
          <a:p>
            <a:r>
              <a:rPr lang="en-US" altLang="ja-JP" sz="900" b="0">
                <a:solidFill>
                  <a:schemeClr val="bg1">
                    <a:lumMod val="65000"/>
                  </a:schemeClr>
                </a:solidFill>
                <a:effectLst/>
                <a:latin typeface="Consolas" panose="020B0609020204030204" pitchFamily="49" charset="0"/>
              </a:rPr>
              <a:t>  version: '1.0.0'</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モバイルアプリハンズオンで作成する</a:t>
            </a:r>
            <a:r>
              <a:rPr lang="en-US" altLang="ja-JP" sz="900" b="0">
                <a:solidFill>
                  <a:schemeClr val="bg1">
                    <a:lumMod val="65000"/>
                  </a:schemeClr>
                </a:solidFill>
                <a:effectLst/>
                <a:latin typeface="Consolas" panose="020B0609020204030204" pitchFamily="49" charset="0"/>
              </a:rPr>
              <a:t>PUT</a:t>
            </a:r>
            <a:r>
              <a:rPr lang="ja-JP" altLang="en-US" sz="900" b="0">
                <a:solidFill>
                  <a:schemeClr val="bg1">
                    <a:lumMod val="65000"/>
                  </a:schemeClr>
                </a:solidFill>
                <a:effectLst/>
                <a:latin typeface="Consolas" panose="020B0609020204030204" pitchFamily="49" charset="0"/>
              </a:rPr>
              <a:t>アプリの</a:t>
            </a:r>
            <a:r>
              <a:rPr lang="en-US" altLang="ja-JP" sz="900" b="0">
                <a:solidFill>
                  <a:schemeClr val="bg1">
                    <a:lumMod val="65000"/>
                  </a:schemeClr>
                </a:solidFill>
                <a:effectLst/>
                <a:latin typeface="Consolas" panose="020B0609020204030204" pitchFamily="49" charset="0"/>
              </a:rPr>
              <a:t>REST API</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tags:</a:t>
            </a:r>
          </a:p>
          <a:p>
            <a:r>
              <a:rPr lang="en-US" altLang="ja-JP" sz="900" b="0">
                <a:solidFill>
                  <a:schemeClr val="bg1">
                    <a:lumMod val="65000"/>
                  </a:schemeClr>
                </a:solidFill>
                <a:effectLst/>
                <a:latin typeface="Consolas" panose="020B0609020204030204" pitchFamily="49" charset="0"/>
              </a:rPr>
              <a:t>  - name: users</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ユーザ管理</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name: trash</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ゴミ拾い管理</a:t>
            </a:r>
          </a:p>
          <a:p>
            <a:r>
              <a:rPr lang="en-US" altLang="ja-JP" sz="900" b="0">
                <a:solidFill>
                  <a:schemeClr val="bg1">
                    <a:lumMod val="65000"/>
                  </a:schemeClr>
                </a:solidFill>
                <a:effectLst/>
                <a:latin typeface="Consolas" panose="020B0609020204030204" pitchFamily="49" charset="0"/>
              </a:rPr>
              <a:t>servers:</a:t>
            </a:r>
          </a:p>
          <a:p>
            <a:r>
              <a:rPr lang="en-US" altLang="ja-JP" sz="900" b="0">
                <a:solidFill>
                  <a:schemeClr val="bg1">
                    <a:lumMod val="65000"/>
                  </a:schemeClr>
                </a:solidFill>
                <a:effectLst/>
                <a:latin typeface="Consolas" panose="020B0609020204030204" pitchFamily="49" charset="0"/>
              </a:rPr>
              <a:t>  - url: 'http://localhost:9080'</a:t>
            </a:r>
          </a:p>
          <a:p>
            <a:r>
              <a:rPr lang="en-US" altLang="ja-JP" sz="900" b="0">
                <a:solidFill>
                  <a:schemeClr val="bg1">
                    <a:lumMod val="65000"/>
                  </a:schemeClr>
                </a:solidFill>
                <a:effectLst/>
                <a:latin typeface="Consolas" panose="020B0609020204030204" pitchFamily="49" charset="0"/>
              </a:rPr>
              <a:t>paths:</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api</a:t>
            </a:r>
            <a:r>
              <a:rPr lang="en-US" altLang="ja-JP" sz="900" b="0">
                <a:solidFill>
                  <a:schemeClr val="bg1">
                    <a:lumMod val="65000"/>
                  </a:schemeClr>
                </a:solidFill>
                <a:effectLst/>
                <a:latin typeface="Consolas" panose="020B0609020204030204" pitchFamily="49" charset="0"/>
              </a:rPr>
              <a:t>/trash:</a:t>
            </a:r>
          </a:p>
          <a:p>
            <a:r>
              <a:rPr lang="en-US" altLang="ja-JP" sz="900" b="0">
                <a:solidFill>
                  <a:schemeClr val="bg1">
                    <a:lumMod val="65000"/>
                  </a:schemeClr>
                </a:solidFill>
                <a:effectLst/>
                <a:latin typeface="Consolas" panose="020B0609020204030204" pitchFamily="49" charset="0"/>
              </a:rPr>
              <a:t>    get:</a:t>
            </a:r>
          </a:p>
          <a:p>
            <a:r>
              <a:rPr lang="en-US" altLang="ja-JP" sz="900" b="0">
                <a:solidFill>
                  <a:schemeClr val="bg1">
                    <a:lumMod val="65000"/>
                  </a:schemeClr>
                </a:solidFill>
                <a:effectLst/>
                <a:latin typeface="Consolas" panose="020B0609020204030204" pitchFamily="49" charset="0"/>
              </a:rPr>
              <a:t>      summary: </a:t>
            </a:r>
            <a:r>
              <a:rPr lang="ja-JP" altLang="en-US" sz="900" b="0">
                <a:solidFill>
                  <a:schemeClr val="bg1">
                    <a:lumMod val="65000"/>
                  </a:schemeClr>
                </a:solidFill>
                <a:effectLst/>
                <a:latin typeface="Consolas" panose="020B0609020204030204" pitchFamily="49" charset="0"/>
              </a:rPr>
              <a:t>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description: &gt;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登録しているゴミ拾いを全て取得する。</a:t>
            </a:r>
          </a:p>
          <a:p>
            <a:r>
              <a:rPr lang="ja-JP" altLang="en-US"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tags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trash</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operationId</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getTrashList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responses:</a:t>
            </a:r>
          </a:p>
          <a:p>
            <a:r>
              <a:rPr lang="en-US" altLang="ja-JP" sz="900" b="0">
                <a:solidFill>
                  <a:schemeClr val="bg1">
                    <a:lumMod val="65000"/>
                  </a:schemeClr>
                </a:solidFill>
                <a:effectLst/>
                <a:latin typeface="Consolas" panose="020B0609020204030204" pitchFamily="49" charset="0"/>
              </a:rPr>
              <a:t>        '200':</a:t>
            </a:r>
          </a:p>
          <a:p>
            <a:r>
              <a:rPr lang="en-US" altLang="ja-JP" sz="900" b="0">
                <a:solidFill>
                  <a:schemeClr val="bg1">
                    <a:lumMod val="65000"/>
                  </a:schemeClr>
                </a:solidFill>
                <a:effectLst/>
                <a:latin typeface="Consolas" panose="020B0609020204030204" pitchFamily="49" charset="0"/>
              </a:rPr>
              <a:t>          description: OK</a:t>
            </a:r>
          </a:p>
          <a:p>
            <a:r>
              <a:rPr lang="en-US" altLang="ja-JP" sz="900" b="0">
                <a:solidFill>
                  <a:schemeClr val="bg1">
                    <a:lumMod val="65000"/>
                  </a:schemeClr>
                </a:solidFill>
                <a:effectLst/>
                <a:latin typeface="Consolas" panose="020B0609020204030204" pitchFamily="49" charset="0"/>
              </a:rPr>
              <a:t>          content:</a:t>
            </a:r>
          </a:p>
          <a:p>
            <a:r>
              <a:rPr lang="en-US" altLang="ja-JP" sz="900" b="0">
                <a:solidFill>
                  <a:schemeClr val="bg1">
                    <a:lumMod val="65000"/>
                  </a:schemeClr>
                </a:solidFill>
                <a:effectLst/>
                <a:latin typeface="Consolas" panose="020B0609020204030204" pitchFamily="49" charset="0"/>
              </a:rPr>
              <a:t>            'application/json':</a:t>
            </a:r>
          </a:p>
          <a:p>
            <a:r>
              <a:rPr lang="en-US" altLang="ja-JP" sz="900" b="0">
                <a:solidFill>
                  <a:schemeClr val="bg1">
                    <a:lumMod val="65000"/>
                  </a:schemeClr>
                </a:solidFill>
                <a:effectLst/>
                <a:latin typeface="Consolas" panose="020B0609020204030204" pitchFamily="49" charset="0"/>
              </a:rPr>
              <a:t>              schema:</a:t>
            </a:r>
          </a:p>
          <a:p>
            <a:r>
              <a:rPr lang="en-US" altLang="ja-JP" sz="900" b="0">
                <a:solidFill>
                  <a:schemeClr val="bg1">
                    <a:lumMod val="65000"/>
                  </a:schemeClr>
                </a:solidFill>
                <a:effectLst/>
                <a:latin typeface="Consolas" panose="020B0609020204030204" pitchFamily="49" charset="0"/>
              </a:rPr>
              <a:t>                type: array</a:t>
            </a:r>
          </a:p>
          <a:p>
            <a:r>
              <a:rPr lang="en-US" altLang="ja-JP" sz="900" b="0">
                <a:solidFill>
                  <a:schemeClr val="bg1">
                    <a:lumMod val="65000"/>
                  </a:schemeClr>
                </a:solidFill>
                <a:effectLst/>
                <a:latin typeface="Consolas" panose="020B0609020204030204" pitchFamily="49" charset="0"/>
              </a:rPr>
              <a:t>                items:</a:t>
            </a:r>
          </a:p>
          <a:p>
            <a:r>
              <a:rPr lang="en-US" altLang="ja-JP" sz="900" b="0">
                <a:solidFill>
                  <a:schemeClr val="bg1">
                    <a:lumMod val="65000"/>
                  </a:schemeClr>
                </a:solidFill>
                <a:effectLst/>
                <a:latin typeface="Consolas" panose="020B0609020204030204" pitchFamily="49" charset="0"/>
              </a:rPr>
              <a:t>                  $ref: '#/components/schemas/Trash'</a:t>
            </a:r>
          </a:p>
          <a:p>
            <a:r>
              <a:rPr lang="en-US" altLang="ja-JP" sz="900" b="0">
                <a:solidFill>
                  <a:schemeClr val="bg1">
                    <a:lumMod val="65000"/>
                  </a:schemeClr>
                </a:solidFill>
                <a:effectLst/>
                <a:latin typeface="Consolas" panose="020B0609020204030204" pitchFamily="49" charset="0"/>
              </a:rPr>
              <a:t>              examples:</a:t>
            </a:r>
          </a:p>
          <a:p>
            <a:r>
              <a:rPr lang="en-US" altLang="ja-JP" sz="900" b="0">
                <a:solidFill>
                  <a:schemeClr val="bg1">
                    <a:lumMod val="65000"/>
                  </a:schemeClr>
                </a:solidFill>
                <a:effectLst/>
                <a:latin typeface="Consolas" panose="020B0609020204030204" pitchFamily="49" charset="0"/>
              </a:rPr>
              <a:t>                example:</a:t>
            </a:r>
          </a:p>
          <a:p>
            <a:r>
              <a:rPr lang="en-US" altLang="ja-JP" sz="900" b="0">
                <a:solidFill>
                  <a:schemeClr val="bg1">
                    <a:lumMod val="65000"/>
                  </a:schemeClr>
                </a:solidFill>
                <a:effectLst/>
                <a:latin typeface="Consolas" panose="020B0609020204030204" pitchFamily="49" charset="0"/>
              </a:rPr>
              <a:t>                  value:</a:t>
            </a:r>
          </a:p>
          <a:p>
            <a:r>
              <a:rPr lang="en-US" altLang="ja-JP" sz="900" b="0">
                <a:solidFill>
                  <a:schemeClr val="bg1">
                    <a:lumMod val="65000"/>
                  </a:schemeClr>
                </a:solidFill>
                <a:effectLst/>
                <a:latin typeface="Consolas" panose="020B0609020204030204" pitchFamily="49" charset="0"/>
              </a:rPr>
              <a:t>                    - id: 1001</a:t>
            </a:r>
          </a:p>
          <a:p>
            <a:r>
              <a:rPr lang="en-US" altLang="ja-JP" sz="900" b="0">
                <a:solidFill>
                  <a:schemeClr val="bg1">
                    <a:lumMod val="65000"/>
                  </a:schemeClr>
                </a:solidFill>
                <a:effectLst/>
                <a:latin typeface="Consolas" panose="020B0609020204030204" pitchFamily="49" charset="0"/>
              </a:rPr>
              <a:t>                      imageUrl: https://images.unsplash.com/</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date: 2020/11/12</a:t>
            </a:r>
          </a:p>
          <a:p>
            <a:r>
              <a:rPr lang="en-US" altLang="ja-JP" sz="900" b="0">
                <a:solidFill>
                  <a:schemeClr val="bg1">
                    <a:lumMod val="65000"/>
                  </a:schemeClr>
                </a:solidFill>
                <a:effectLst/>
                <a:latin typeface="Consolas" panose="020B0609020204030204" pitchFamily="49" charset="0"/>
              </a:rPr>
              <a:t>                      point: 34</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ドキュメントとクライアントコードの対応</a:t>
            </a:r>
          </a:p>
        </p:txBody>
      </p:sp>
      <p:sp>
        <p:nvSpPr>
          <p:cNvPr id="13" name="矢印: 右 12">
            <a:extLst>
              <a:ext uri="{FF2B5EF4-FFF2-40B4-BE49-F238E27FC236}">
                <a16:creationId xmlns:a16="http://schemas.microsoft.com/office/drawing/2014/main" id="{76AD128D-3BEE-49A5-AD8D-E8E7ABB701D6}"/>
              </a:ext>
            </a:extLst>
          </p:cNvPr>
          <p:cNvSpPr/>
          <p:nvPr/>
        </p:nvSpPr>
        <p:spPr>
          <a:xfrm>
            <a:off x="5222754" y="3211930"/>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6324758" y="4886537"/>
            <a:ext cx="4742304"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tags</a:t>
            </a:r>
            <a:r>
              <a:rPr kumimoji="1" lang="ja-JP" altLang="en-US" sz="160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operationId</a:t>
            </a:r>
            <a:r>
              <a:rPr kumimoji="1" lang="ja-JP" altLang="en-US" sz="1600">
                <a:solidFill>
                  <a:schemeClr val="bg1"/>
                </a:solidFill>
                <a:latin typeface="Meiryo UI" panose="020B0604030504040204" pitchFamily="50" charset="-128"/>
                <a:ea typeface="Meiryo UI" panose="020B0604030504040204" pitchFamily="50" charset="-128"/>
              </a:rPr>
              <a:t>で</a:t>
            </a: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を識別する</a:t>
            </a:r>
            <a:r>
              <a:rPr kumimoji="1" lang="en-US" altLang="ja-JP" sz="1600">
                <a:solidFill>
                  <a:schemeClr val="bg1"/>
                </a:solidFill>
                <a:latin typeface="Meiryo UI" panose="020B0604030504040204" pitchFamily="50" charset="-128"/>
                <a:ea typeface="Meiryo UI" panose="020B0604030504040204" pitchFamily="50" charset="-128"/>
              </a:rPr>
              <a:t>ID</a:t>
            </a:r>
            <a:r>
              <a:rPr kumimoji="1" lang="ja-JP" altLang="en-US" sz="1600">
                <a:solidFill>
                  <a:schemeClr val="bg1"/>
                </a:solidFill>
                <a:latin typeface="Meiryo UI" panose="020B0604030504040204" pitchFamily="50" charset="-128"/>
                <a:ea typeface="Meiryo UI" panose="020B0604030504040204" pitchFamily="50" charset="-128"/>
              </a:rPr>
              <a:t>を指定します。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31" name="図 30">
            <a:extLst>
              <a:ext uri="{FF2B5EF4-FFF2-40B4-BE49-F238E27FC236}">
                <a16:creationId xmlns:a16="http://schemas.microsoft.com/office/drawing/2014/main" id="{48ABA8C8-2836-4153-9512-DB77B1CC5CFC}"/>
              </a:ext>
            </a:extLst>
          </p:cNvPr>
          <p:cNvPicPr>
            <a:picLocks noChangeAspect="1"/>
          </p:cNvPicPr>
          <p:nvPr/>
        </p:nvPicPr>
        <p:blipFill>
          <a:blip r:embed="rId3"/>
          <a:stretch>
            <a:fillRect/>
          </a:stretch>
        </p:blipFill>
        <p:spPr>
          <a:xfrm>
            <a:off x="4087129" y="905929"/>
            <a:ext cx="1710175" cy="1071394"/>
          </a:xfrm>
          <a:prstGeom prst="rect">
            <a:avLst/>
          </a:prstGeom>
        </p:spPr>
      </p:pic>
      <p:pic>
        <p:nvPicPr>
          <p:cNvPr id="33" name="図 32">
            <a:extLst>
              <a:ext uri="{FF2B5EF4-FFF2-40B4-BE49-F238E27FC236}">
                <a16:creationId xmlns:a16="http://schemas.microsoft.com/office/drawing/2014/main" id="{02B43FCC-0161-4F83-8935-802E57A42932}"/>
              </a:ext>
            </a:extLst>
          </p:cNvPr>
          <p:cNvPicPr>
            <a:picLocks noChangeAspect="1"/>
          </p:cNvPicPr>
          <p:nvPr/>
        </p:nvPicPr>
        <p:blipFill>
          <a:blip r:embed="rId4"/>
          <a:stretch>
            <a:fillRect/>
          </a:stretch>
        </p:blipFill>
        <p:spPr>
          <a:xfrm>
            <a:off x="10101289" y="2167226"/>
            <a:ext cx="1098433" cy="878746"/>
          </a:xfrm>
          <a:prstGeom prst="rect">
            <a:avLst/>
          </a:prstGeom>
        </p:spPr>
      </p:pic>
    </p:spTree>
    <p:extLst>
      <p:ext uri="{BB962C8B-B14F-4D97-AF65-F5344CB8AC3E}">
        <p14:creationId xmlns:p14="http://schemas.microsoft.com/office/powerpoint/2010/main" val="3037740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703CF527-D751-49FD-BE0E-0D081336997A}"/>
              </a:ext>
            </a:extLst>
          </p:cNvPr>
          <p:cNvSpPr txBox="1"/>
          <p:nvPr/>
        </p:nvSpPr>
        <p:spPr>
          <a:xfrm>
            <a:off x="6866065" y="1198722"/>
            <a:ext cx="3993159"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モックサーバが返すレスポンス</a:t>
            </a:r>
          </a:p>
        </p:txBody>
      </p:sp>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1" name="テキスト ボックス 10">
            <a:extLst>
              <a:ext uri="{FF2B5EF4-FFF2-40B4-BE49-F238E27FC236}">
                <a16:creationId xmlns:a16="http://schemas.microsoft.com/office/drawing/2014/main" id="{FDDF6FF2-7570-40AC-91B5-190CEAAA5275}"/>
              </a:ext>
            </a:extLst>
          </p:cNvPr>
          <p:cNvSpPr txBox="1"/>
          <p:nvPr/>
        </p:nvSpPr>
        <p:spPr>
          <a:xfrm>
            <a:off x="469321" y="1587259"/>
            <a:ext cx="4597630" cy="3508653"/>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value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ja-JP" altLang="en-US" sz="900">
                <a:solidFill>
                  <a:srgbClr val="428226"/>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850056" y="5417460"/>
            <a:ext cx="4242062"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E86DED3-AC86-452F-BE24-D0C439C15714}"/>
              </a:ext>
            </a:extLst>
          </p:cNvPr>
          <p:cNvPicPr>
            <a:picLocks noChangeAspect="1"/>
          </p:cNvPicPr>
          <p:nvPr/>
        </p:nvPicPr>
        <p:blipFill>
          <a:blip r:embed="rId3"/>
          <a:stretch>
            <a:fillRect/>
          </a:stretch>
        </p:blipFill>
        <p:spPr>
          <a:xfrm>
            <a:off x="4211863" y="1063890"/>
            <a:ext cx="1710175" cy="1071394"/>
          </a:xfrm>
          <a:prstGeom prst="rect">
            <a:avLst/>
          </a:prstGeom>
        </p:spPr>
      </p:pic>
      <p:sp>
        <p:nvSpPr>
          <p:cNvPr id="21" name="矢印: 右 20">
            <a:extLst>
              <a:ext uri="{FF2B5EF4-FFF2-40B4-BE49-F238E27FC236}">
                <a16:creationId xmlns:a16="http://schemas.microsoft.com/office/drawing/2014/main" id="{C15FE5EB-C995-418B-B77D-1A18D0330522}"/>
              </a:ext>
            </a:extLst>
          </p:cNvPr>
          <p:cNvSpPr/>
          <p:nvPr/>
        </p:nvSpPr>
        <p:spPr>
          <a:xfrm>
            <a:off x="5391957" y="3153408"/>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730D5FB7-8B0A-48C7-9761-C5810F6E4BBB}"/>
              </a:ext>
            </a:extLst>
          </p:cNvPr>
          <p:cNvPicPr>
            <a:picLocks noChangeAspect="1"/>
          </p:cNvPicPr>
          <p:nvPr/>
        </p:nvPicPr>
        <p:blipFill>
          <a:blip r:embed="rId4"/>
          <a:stretch>
            <a:fillRect/>
          </a:stretch>
        </p:blipFill>
        <p:spPr>
          <a:xfrm>
            <a:off x="10325906" y="1037085"/>
            <a:ext cx="1027894" cy="503089"/>
          </a:xfrm>
          <a:prstGeom prst="rect">
            <a:avLst/>
          </a:prstGeom>
        </p:spPr>
      </p:pic>
    </p:spTree>
    <p:extLst>
      <p:ext uri="{BB962C8B-B14F-4D97-AF65-F5344CB8AC3E}">
        <p14:creationId xmlns:p14="http://schemas.microsoft.com/office/powerpoint/2010/main" val="955648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pic>
        <p:nvPicPr>
          <p:cNvPr id="19" name="図 18">
            <a:extLst>
              <a:ext uri="{FF2B5EF4-FFF2-40B4-BE49-F238E27FC236}">
                <a16:creationId xmlns:a16="http://schemas.microsoft.com/office/drawing/2014/main" id="{AEE91CB8-92C1-48CC-9BF4-191768003234}"/>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1" name="矢印: 右 20">
            <a:extLst>
              <a:ext uri="{FF2B5EF4-FFF2-40B4-BE49-F238E27FC236}">
                <a16:creationId xmlns:a16="http://schemas.microsoft.com/office/drawing/2014/main" id="{93349797-053A-49D5-8A4D-41D20602166A}"/>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654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E373C4-9B9B-4CC9-8E9B-3CFC53F0E84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53C5EC9-C8F2-4191-B613-651D85D6775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pic>
        <p:nvPicPr>
          <p:cNvPr id="18" name="図 17">
            <a:extLst>
              <a:ext uri="{FF2B5EF4-FFF2-40B4-BE49-F238E27FC236}">
                <a16:creationId xmlns:a16="http://schemas.microsoft.com/office/drawing/2014/main" id="{CB5BCA3F-2657-48CA-9D58-CF2156026558}"/>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0" name="矢印: 右 19">
            <a:extLst>
              <a:ext uri="{FF2B5EF4-FFF2-40B4-BE49-F238E27FC236}">
                <a16:creationId xmlns:a16="http://schemas.microsoft.com/office/drawing/2014/main" id="{C2E598A8-FE81-4390-BB56-733FB4297D07}"/>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9055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クライアント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生成したクライアントコードをラッピングした</a:t>
            </a:r>
            <a:r>
              <a:rPr kumimoji="1" lang="en-US" altLang="ja-JP" sz="2000" err="1">
                <a:highlight>
                  <a:srgbClr val="FFFF00"/>
                </a:highlight>
                <a:latin typeface="Meiryo UI" panose="020B0604030504040204" pitchFamily="50" charset="-128"/>
                <a:ea typeface="Meiryo UI" panose="020B0604030504040204" pitchFamily="50" charset="-128"/>
              </a:rPr>
              <a:t>BackendSerivce</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BackendService</a:t>
            </a:r>
            <a:r>
              <a:rPr kumimoji="1" lang="ja-JP" altLang="en-US" sz="2000">
                <a:latin typeface="Meiryo UI" panose="020B0604030504040204" pitchFamily="50" charset="-128"/>
                <a:ea typeface="Meiryo UI" panose="020B0604030504040204" pitchFamily="50" charset="-128"/>
              </a:rPr>
              <a:t>により、各機能を作る時の</a:t>
            </a:r>
            <a:r>
              <a:rPr kumimoji="1" lang="en-US" altLang="ja-JP" sz="2000">
                <a:highlight>
                  <a:srgbClr val="FFFF00"/>
                </a:highlight>
                <a:latin typeface="Meiryo UI" panose="020B0604030504040204" pitchFamily="50" charset="-128"/>
                <a:ea typeface="Meiryo UI" panose="020B0604030504040204" pitchFamily="50" charset="-128"/>
              </a:rPr>
              <a:t>REST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a:latin typeface="Meiryo UI" panose="020B0604030504040204" pitchFamily="50" charset="-128"/>
                <a:ea typeface="Meiryo UI" panose="020B0604030504040204" pitchFamily="50" charset="-128"/>
              </a:rPr>
              <a:t>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a:latin typeface="Meiryo UI" panose="020B0604030504040204" pitchFamily="50" charset="-128"/>
                <a:ea typeface="Meiryo UI" panose="020B0604030504040204" pitchFamily="50" charset="-128"/>
              </a:rPr>
              <a:t>ことが可能になります。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BackendService.ts</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BackendService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260746" y="857327"/>
            <a:ext cx="5813656"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Middleware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pre: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`&gt;&gt;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init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method</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init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`&lt;&lt;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response</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inlineObject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Blob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053781" y="2400815"/>
            <a:ext cx="5113638" cy="1594988"/>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開発時に</a:t>
            </a:r>
            <a:r>
              <a:rPr kumimoji="1" lang="en-US" altLang="ja-JP" sz="1600">
                <a:solidFill>
                  <a:schemeClr val="bg1"/>
                </a:solidFill>
                <a:latin typeface="Meiryo UI" panose="020B0604030504040204" pitchFamily="50" charset="-128"/>
                <a:ea typeface="Meiryo UI" panose="020B0604030504040204" pitchFamily="50" charset="-128"/>
              </a:rPr>
              <a:t>REST API</a:t>
            </a:r>
            <a:r>
              <a:rPr kumimoji="1" lang="ja-JP" altLang="en-US" sz="160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9CFCB54-DFD5-4233-B8D0-1A7DBBB16704}"/>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2038243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アプリの起動</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25046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5" name="図 4">
            <a:extLst>
              <a:ext uri="{FF2B5EF4-FFF2-40B4-BE49-F238E27FC236}">
                <a16:creationId xmlns:a16="http://schemas.microsoft.com/office/drawing/2014/main" id="{09D261BD-141F-4D1E-8925-D04D71B1B037}"/>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501375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E3445E8-00D8-4C94-8673-40715345983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82EBAF-1AE3-4A90-9588-8196162D42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7" name="図 6">
            <a:extLst>
              <a:ext uri="{FF2B5EF4-FFF2-40B4-BE49-F238E27FC236}">
                <a16:creationId xmlns:a16="http://schemas.microsoft.com/office/drawing/2014/main" id="{E27B8437-232A-493E-AA81-226F76BF6641}"/>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063740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a:t>
            </a:r>
            <a:r>
              <a:rPr kumimoji="1" lang="ja-JP" altLang="en-US" sz="2000">
                <a:highlight>
                  <a:srgbClr val="FFFF00"/>
                </a:highlight>
                <a:latin typeface="Meiryo UI" panose="020B0604030504040204" pitchFamily="50" charset="-128"/>
                <a:ea typeface="Meiryo UI" panose="020B0604030504040204" pitchFamily="50" charset="-128"/>
              </a:rPr>
              <a:t>モバイルハンズオン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299430" y="341139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開発の進め方</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Tree>
    <p:extLst>
      <p:ext uri="{BB962C8B-B14F-4D97-AF65-F5344CB8AC3E}">
        <p14:creationId xmlns:p14="http://schemas.microsoft.com/office/powerpoint/2010/main" val="1626974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初期状態で各画面のデザインのみ実装してあります。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画面遷移</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Login</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Logout</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Home</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Pick</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11E3AE76-21A2-479B-B01A-42E2F9620617}"/>
              </a:ext>
            </a:extLst>
          </p:cNvPr>
          <p:cNvPicPr>
            <a:picLocks noChangeAspect="1"/>
          </p:cNvPicPr>
          <p:nvPr/>
        </p:nvPicPr>
        <p:blipFill>
          <a:blip r:embed="rId3"/>
          <a:stretch>
            <a:fillRect/>
          </a:stretch>
        </p:blipFill>
        <p:spPr>
          <a:xfrm>
            <a:off x="4791075" y="2315085"/>
            <a:ext cx="6422399" cy="3632505"/>
          </a:xfrm>
          <a:prstGeom prst="rect">
            <a:avLst/>
          </a:prstGeom>
        </p:spPr>
      </p:pic>
    </p:spTree>
    <p:extLst>
      <p:ext uri="{BB962C8B-B14F-4D97-AF65-F5344CB8AC3E}">
        <p14:creationId xmlns:p14="http://schemas.microsoft.com/office/powerpoint/2010/main" val="909732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画面遷移</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4183016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Navigation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3</a:t>
            </a:r>
            <a:r>
              <a:rPr kumimoji="1" lang="ja-JP" altLang="en-US" sz="2000">
                <a:latin typeface="Meiryo UI" panose="020B0604030504040204" pitchFamily="50" charset="-128"/>
                <a:ea typeface="Meiryo UI" panose="020B0604030504040204" pitchFamily="50" charset="-128"/>
              </a:rPr>
              <a:t>つのナビゲーションが提供されています。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これらを組み合わせてモバイルアプリの画面遷移を作成します。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https://reactnavigation.org/docs/stack-navigator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Tab	</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https://reactnavigation.org/docs/bottom-tab-navigator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Drawer	</a:t>
            </a:r>
          </a:p>
          <a:p>
            <a:pPr>
              <a:lnSpc>
                <a:spcPts val="3200"/>
              </a:lnSpc>
            </a:pPr>
            <a:r>
              <a:rPr kumimoji="1" lang="en-US" altLang="ja-JP" sz="2000">
                <a:latin typeface="Meiryo UI" panose="020B0604030504040204" pitchFamily="50" charset="-128"/>
                <a:ea typeface="Meiryo UI" panose="020B0604030504040204" pitchFamily="50" charset="-128"/>
                <a:hlinkClick r:id="rId5"/>
              </a:rPr>
              <a:t>https://reactnavigation.org/docs/drawer-navigator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pic>
        <p:nvPicPr>
          <p:cNvPr id="2" name="図 1">
            <a:extLst>
              <a:ext uri="{FF2B5EF4-FFF2-40B4-BE49-F238E27FC236}">
                <a16:creationId xmlns:a16="http://schemas.microsoft.com/office/drawing/2014/main" id="{C2B7E1C3-2A30-4B50-A35D-276487146F34}"/>
              </a:ext>
            </a:extLst>
          </p:cNvPr>
          <p:cNvPicPr>
            <a:picLocks noChangeAspect="1"/>
          </p:cNvPicPr>
          <p:nvPr/>
        </p:nvPicPr>
        <p:blipFill rotWithShape="1">
          <a:blip r:embed="rId6"/>
          <a:srcRect l="802" t="11528" r="1844" b="8471"/>
          <a:stretch/>
        </p:blipFill>
        <p:spPr>
          <a:xfrm>
            <a:off x="8168890" y="1405117"/>
            <a:ext cx="3307294" cy="2546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711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画面遷移とナビゲーション</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5" name="図 4">
            <a:extLst>
              <a:ext uri="{FF2B5EF4-FFF2-40B4-BE49-F238E27FC236}">
                <a16:creationId xmlns:a16="http://schemas.microsoft.com/office/drawing/2014/main" id="{0FFBA4B8-42A0-42CB-B43C-EAC3B05F5168}"/>
              </a:ext>
            </a:extLst>
          </p:cNvPr>
          <p:cNvPicPr>
            <a:picLocks noChangeAspect="1"/>
          </p:cNvPicPr>
          <p:nvPr/>
        </p:nvPicPr>
        <p:blipFill>
          <a:blip r:embed="rId3"/>
          <a:stretch>
            <a:fillRect/>
          </a:stretch>
        </p:blipFill>
        <p:spPr>
          <a:xfrm>
            <a:off x="912588" y="1925020"/>
            <a:ext cx="5625777" cy="4295615"/>
          </a:xfrm>
          <a:prstGeom prst="rect">
            <a:avLst/>
          </a:prstGeom>
        </p:spPr>
      </p:pic>
      <p:sp>
        <p:nvSpPr>
          <p:cNvPr id="13" name="正方形/長方形 12">
            <a:extLst>
              <a:ext uri="{FF2B5EF4-FFF2-40B4-BE49-F238E27FC236}">
                <a16:creationId xmlns:a16="http://schemas.microsoft.com/office/drawing/2014/main" id="{14FDEE70-6E78-4AC3-9CD1-B4FB94976991}"/>
              </a:ext>
            </a:extLst>
          </p:cNvPr>
          <p:cNvSpPr/>
          <p:nvPr/>
        </p:nvSpPr>
        <p:spPr>
          <a:xfrm>
            <a:off x="2372926" y="1763095"/>
            <a:ext cx="4581525" cy="4524215"/>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017913-09AE-4BA1-8150-564EE568119C}"/>
              </a:ext>
            </a:extLst>
          </p:cNvPr>
          <p:cNvSpPr/>
          <p:nvPr/>
        </p:nvSpPr>
        <p:spPr>
          <a:xfrm>
            <a:off x="523876" y="1166892"/>
            <a:ext cx="6943723" cy="5357001"/>
          </a:xfrm>
          <a:prstGeom prst="rect">
            <a:avLst/>
          </a:prstGeom>
          <a:noFill/>
          <a:ln w="38100">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3B9CC6A-BD79-457C-9D28-2BE22CB76E78}"/>
              </a:ext>
            </a:extLst>
          </p:cNvPr>
          <p:cNvSpPr txBox="1"/>
          <p:nvPr/>
        </p:nvSpPr>
        <p:spPr>
          <a:xfrm>
            <a:off x="2950981" y="1012437"/>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21" name="テキスト ボックス 20">
            <a:extLst>
              <a:ext uri="{FF2B5EF4-FFF2-40B4-BE49-F238E27FC236}">
                <a16:creationId xmlns:a16="http://schemas.microsoft.com/office/drawing/2014/main" id="{039CC066-3428-465B-AC87-FF06CFE56AC8}"/>
              </a:ext>
            </a:extLst>
          </p:cNvPr>
          <p:cNvSpPr txBox="1"/>
          <p:nvPr/>
        </p:nvSpPr>
        <p:spPr>
          <a:xfrm>
            <a:off x="3702761" y="1617243"/>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
        <p:nvSpPr>
          <p:cNvPr id="41" name="テキスト ボックス 40">
            <a:extLst>
              <a:ext uri="{FF2B5EF4-FFF2-40B4-BE49-F238E27FC236}">
                <a16:creationId xmlns:a16="http://schemas.microsoft.com/office/drawing/2014/main" id="{CCBCDAE5-D0A5-4BDF-B620-47B5E025A726}"/>
              </a:ext>
            </a:extLst>
          </p:cNvPr>
          <p:cNvSpPr txBox="1"/>
          <p:nvPr/>
        </p:nvSpPr>
        <p:spPr>
          <a:xfrm>
            <a:off x="8056340" y="1474103"/>
            <a:ext cx="3576397" cy="2262158"/>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RootNav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a:t>
            </a:r>
          </a:p>
        </p:txBody>
      </p:sp>
      <p:sp>
        <p:nvSpPr>
          <p:cNvPr id="43" name="テキスト ボックス 42">
            <a:extLst>
              <a:ext uri="{FF2B5EF4-FFF2-40B4-BE49-F238E27FC236}">
                <a16:creationId xmlns:a16="http://schemas.microsoft.com/office/drawing/2014/main" id="{9B900050-C617-4607-9A8B-A547F0705D3F}"/>
              </a:ext>
            </a:extLst>
          </p:cNvPr>
          <p:cNvSpPr txBox="1"/>
          <p:nvPr/>
        </p:nvSpPr>
        <p:spPr>
          <a:xfrm>
            <a:off x="8056340" y="4163186"/>
            <a:ext cx="3576397" cy="2123658"/>
          </a:xfrm>
          <a:prstGeom prst="rect">
            <a:avLst/>
          </a:prstGeom>
          <a:solidFill>
            <a:schemeClr val="accent3">
              <a:lumMod val="20000"/>
              <a:lumOff val="80000"/>
            </a:schemeClr>
          </a:solidFill>
        </p:spPr>
        <p:txBody>
          <a:bodyPr wrap="square" bIns="0" rtlCol="0">
            <a:spAutoFit/>
          </a:bodyPr>
          <a:lstStyle/>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MainNav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 </a:t>
            </a:r>
            <a:r>
              <a:rPr lang="en-US" altLang="ja-JP" sz="900" b="0">
                <a:solidFill>
                  <a:srgbClr val="C94824"/>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component: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p>
        </p:txBody>
      </p:sp>
      <p:sp>
        <p:nvSpPr>
          <p:cNvPr id="47" name="テキスト ボックス 46">
            <a:extLst>
              <a:ext uri="{FF2B5EF4-FFF2-40B4-BE49-F238E27FC236}">
                <a16:creationId xmlns:a16="http://schemas.microsoft.com/office/drawing/2014/main" id="{D8C70AFB-2BA0-449E-89BC-6463B9A9CA01}"/>
              </a:ext>
            </a:extLst>
          </p:cNvPr>
          <p:cNvSpPr txBox="1"/>
          <p:nvPr/>
        </p:nvSpPr>
        <p:spPr>
          <a:xfrm>
            <a:off x="8799781" y="1320214"/>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49" name="テキスト ボックス 48">
            <a:extLst>
              <a:ext uri="{FF2B5EF4-FFF2-40B4-BE49-F238E27FC236}">
                <a16:creationId xmlns:a16="http://schemas.microsoft.com/office/drawing/2014/main" id="{0F3A2475-3E72-4757-9764-DDF5A549CC51}"/>
              </a:ext>
            </a:extLst>
          </p:cNvPr>
          <p:cNvSpPr txBox="1"/>
          <p:nvPr/>
        </p:nvSpPr>
        <p:spPr>
          <a:xfrm>
            <a:off x="8883610" y="4028257"/>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Tree>
    <p:extLst>
      <p:ext uri="{BB962C8B-B14F-4D97-AF65-F5344CB8AC3E}">
        <p14:creationId xmlns:p14="http://schemas.microsoft.com/office/powerpoint/2010/main" val="610704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1907995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3B32D2-EB5D-4535-81AD-4374DFADBD7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A8100F-3C90-461A-9EAB-694BAE85D50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4233621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2764032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553DB0-C337-4BB5-B1C8-FD0667C90F24}"/>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2205036-B1B9-452C-B368-EBBF911A40D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1580310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51146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井上 拓門＠東京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grpSp>
        <p:nvGrpSpPr>
          <p:cNvPr id="2" name="グループ化 1">
            <a:extLst>
              <a:ext uri="{FF2B5EF4-FFF2-40B4-BE49-F238E27FC236}">
                <a16:creationId xmlns:a16="http://schemas.microsoft.com/office/drawing/2014/main" id="{D26541B3-FBD5-44F5-B465-434B85A3E770}"/>
              </a:ext>
            </a:extLst>
          </p:cNvPr>
          <p:cNvGrpSpPr/>
          <p:nvPr/>
        </p:nvGrpSpPr>
        <p:grpSpPr>
          <a:xfrm rot="19720393">
            <a:off x="4514149" y="1690922"/>
            <a:ext cx="3566129" cy="1497407"/>
            <a:chOff x="4987290" y="1975103"/>
            <a:chExt cx="3566129" cy="1497407"/>
          </a:xfrm>
        </p:grpSpPr>
        <p:pic>
          <p:nvPicPr>
            <p:cNvPr id="1032" name="Picture 8">
              <a:extLst>
                <a:ext uri="{FF2B5EF4-FFF2-40B4-BE49-F238E27FC236}">
                  <a16:creationId xmlns:a16="http://schemas.microsoft.com/office/drawing/2014/main" id="{FC020014-DCC2-4960-B396-7BF127EB5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31447">
              <a:off x="4987290"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28601F2-BE8E-45E3-9CC3-B375ED7E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1447">
              <a:off x="6208827"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6AC0AC7-C239-4561-80C0-47EBB0797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31447">
              <a:off x="7430364"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図 7">
            <a:extLst>
              <a:ext uri="{FF2B5EF4-FFF2-40B4-BE49-F238E27FC236}">
                <a16:creationId xmlns:a16="http://schemas.microsoft.com/office/drawing/2014/main" id="{AD9C2EF2-981C-4758-B060-9178859FE668}"/>
              </a:ext>
            </a:extLst>
          </p:cNvPr>
          <p:cNvPicPr>
            <a:picLocks noChangeAspect="1"/>
          </p:cNvPicPr>
          <p:nvPr/>
        </p:nvPicPr>
        <p:blipFill>
          <a:blip r:embed="rId5"/>
          <a:stretch>
            <a:fillRect/>
          </a:stretch>
        </p:blipFill>
        <p:spPr>
          <a:xfrm>
            <a:off x="6593479" y="3849725"/>
            <a:ext cx="3254900" cy="2445391"/>
          </a:xfrm>
          <a:prstGeom prst="rect">
            <a:avLst/>
          </a:prstGeom>
        </p:spPr>
      </p:pic>
      <p:pic>
        <p:nvPicPr>
          <p:cNvPr id="11" name="図 10">
            <a:extLst>
              <a:ext uri="{FF2B5EF4-FFF2-40B4-BE49-F238E27FC236}">
                <a16:creationId xmlns:a16="http://schemas.microsoft.com/office/drawing/2014/main" id="{1DC559C3-4C17-479D-9EA3-8706EE09EE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03936">
            <a:off x="8487668" y="1071337"/>
            <a:ext cx="3367772" cy="2244086"/>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97DEDC5-0446-428F-BC53-C1D41C91A8D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3E9CD19-507A-403E-97FB-AD3293BC2E2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1813053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912733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66715-CF25-44AB-9546-3533BE7AF3E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378210D-C89B-4FBE-9435-1D747D2401B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2832200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4293630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920332-60A6-4FC9-97D1-E87C0E017B5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46D507F-F767-4781-A7ED-F6B8CCF03B4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872230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2374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Login</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Tree>
    <p:extLst>
      <p:ext uri="{BB962C8B-B14F-4D97-AF65-F5344CB8AC3E}">
        <p14:creationId xmlns:p14="http://schemas.microsoft.com/office/powerpoint/2010/main" val="1271139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入力データを受け取れるようにします。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入力されたらボタンを押せるようにします。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ログイン状態に応じた表示切替をします。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pic>
        <p:nvPicPr>
          <p:cNvPr id="2" name="図 1">
            <a:extLst>
              <a:ext uri="{FF2B5EF4-FFF2-40B4-BE49-F238E27FC236}">
                <a16:creationId xmlns:a16="http://schemas.microsoft.com/office/drawing/2014/main" id="{093FC21E-0D9F-45BA-9A2A-B5F695881066}"/>
              </a:ext>
            </a:extLst>
          </p:cNvPr>
          <p:cNvPicPr>
            <a:picLocks noChangeAspect="1"/>
          </p:cNvPicPr>
          <p:nvPr/>
        </p:nvPicPr>
        <p:blipFill>
          <a:blip r:embed="rId3"/>
          <a:stretch>
            <a:fillRect/>
          </a:stretch>
        </p:blipFill>
        <p:spPr>
          <a:xfrm>
            <a:off x="7372746" y="775141"/>
            <a:ext cx="2475707" cy="5307718"/>
          </a:xfrm>
          <a:prstGeom prst="rect">
            <a:avLst/>
          </a:prstGeom>
        </p:spPr>
      </p:pic>
    </p:spTree>
    <p:extLst>
      <p:ext uri="{BB962C8B-B14F-4D97-AF65-F5344CB8AC3E}">
        <p14:creationId xmlns:p14="http://schemas.microsoft.com/office/powerpoint/2010/main" val="3001171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189506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D018D2F-13E6-4763-BD70-C1B604DF75E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E899757-B156-4257-9366-F463493F2F4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1853722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3624212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D288C50-115D-49D6-A450-D46B1762233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8BA4CF-9332-465A-A6AD-769F497A475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3" name="テキスト ボックス 12">
            <a:extLst>
              <a:ext uri="{FF2B5EF4-FFF2-40B4-BE49-F238E27FC236}">
                <a16:creationId xmlns:a16="http://schemas.microsoft.com/office/drawing/2014/main" id="{DF8DD917-1FD9-461D-B7C5-14EE4D6C3935}"/>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8538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ログイン状態のように複数のコンポーネントで共有したいデータは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コンテクストと呼ばれる</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が提供する仕組みを使用して保持します。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コンテクストには共有したいデータだけでなく、データに関連する処理を持たせることもできます。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コンテクスト</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9" name="四角形: 角を丸くする 8">
            <a:extLst>
              <a:ext uri="{FF2B5EF4-FFF2-40B4-BE49-F238E27FC236}">
                <a16:creationId xmlns:a16="http://schemas.microsoft.com/office/drawing/2014/main" id="{6B38BE91-AC64-44FB-B261-3C6F031588CE}"/>
              </a:ext>
            </a:extLst>
          </p:cNvPr>
          <p:cNvSpPr/>
          <p:nvPr/>
        </p:nvSpPr>
        <p:spPr>
          <a:xfrm>
            <a:off x="4473915" y="3507445"/>
            <a:ext cx="1685925" cy="1590675"/>
          </a:xfrm>
          <a:prstGeom prst="roundRect">
            <a:avLst>
              <a:gd name="adj" fmla="val 432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コンテクスト</a:t>
            </a:r>
            <a:endParaRPr kumimoji="1" lang="en-US" altLang="ja-JP" u="sng">
              <a:latin typeface="Meiryo UI" panose="020B0604030504040204" pitchFamily="50" charset="-128"/>
              <a:ea typeface="Meiryo UI" panose="020B0604030504040204" pitchFamily="50" charset="-128"/>
            </a:endParaRPr>
          </a:p>
          <a:p>
            <a:pPr algn="ct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共有データ</a:t>
            </a: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関連する処理</a:t>
            </a:r>
          </a:p>
        </p:txBody>
      </p:sp>
      <p:sp>
        <p:nvSpPr>
          <p:cNvPr id="12" name="四角形: 角を丸くする 11">
            <a:extLst>
              <a:ext uri="{FF2B5EF4-FFF2-40B4-BE49-F238E27FC236}">
                <a16:creationId xmlns:a16="http://schemas.microsoft.com/office/drawing/2014/main" id="{679B2B65-AA2C-482C-B876-2DEC168F8704}"/>
              </a:ext>
            </a:extLst>
          </p:cNvPr>
          <p:cNvSpPr/>
          <p:nvPr/>
        </p:nvSpPr>
        <p:spPr>
          <a:xfrm>
            <a:off x="892515" y="30264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FECBDFE0-778A-49E6-8413-21A52404F3A7}"/>
              </a:ext>
            </a:extLst>
          </p:cNvPr>
          <p:cNvSpPr/>
          <p:nvPr/>
        </p:nvSpPr>
        <p:spPr>
          <a:xfrm>
            <a:off x="892515" y="39408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6DED3E37-D849-4AF2-A6D5-783AFEF89DDA}"/>
              </a:ext>
            </a:extLst>
          </p:cNvPr>
          <p:cNvSpPr/>
          <p:nvPr/>
        </p:nvSpPr>
        <p:spPr>
          <a:xfrm>
            <a:off x="892514" y="48552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5549E453-54AC-47B6-9635-D10E0BEC59FF}"/>
              </a:ext>
            </a:extLst>
          </p:cNvPr>
          <p:cNvCxnSpPr>
            <a:cxnSpLocks/>
          </p:cNvCxnSpPr>
          <p:nvPr/>
        </p:nvCxnSpPr>
        <p:spPr>
          <a:xfrm>
            <a:off x="2730840" y="3388382"/>
            <a:ext cx="1590675" cy="45720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E4813848-1D27-4A8A-B71D-A1F1C40C3F8E}"/>
              </a:ext>
            </a:extLst>
          </p:cNvPr>
          <p:cNvSpPr/>
          <p:nvPr/>
        </p:nvSpPr>
        <p:spPr>
          <a:xfrm>
            <a:off x="4288177" y="5801959"/>
            <a:ext cx="2057400" cy="6002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BackendService</a:t>
            </a:r>
          </a:p>
        </p:txBody>
      </p:sp>
      <p:cxnSp>
        <p:nvCxnSpPr>
          <p:cNvPr id="28" name="直線矢印コネクタ 27">
            <a:extLst>
              <a:ext uri="{FF2B5EF4-FFF2-40B4-BE49-F238E27FC236}">
                <a16:creationId xmlns:a16="http://schemas.microsoft.com/office/drawing/2014/main" id="{D4CB3091-E9DB-40A2-BE8F-90682452948E}"/>
              </a:ext>
            </a:extLst>
          </p:cNvPr>
          <p:cNvCxnSpPr>
            <a:cxnSpLocks/>
          </p:cNvCxnSpPr>
          <p:nvPr/>
        </p:nvCxnSpPr>
        <p:spPr>
          <a:xfrm flipV="1">
            <a:off x="2730840" y="4217759"/>
            <a:ext cx="1590675" cy="85024"/>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3A1329F-45EB-42BF-9767-04D6FE67C1F2}"/>
              </a:ext>
            </a:extLst>
          </p:cNvPr>
          <p:cNvCxnSpPr>
            <a:cxnSpLocks/>
          </p:cNvCxnSpPr>
          <p:nvPr/>
        </p:nvCxnSpPr>
        <p:spPr>
          <a:xfrm flipV="1">
            <a:off x="2730840" y="4646782"/>
            <a:ext cx="1590675" cy="570401"/>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350049F-3653-4F4A-B180-943A25A82B30}"/>
              </a:ext>
            </a:extLst>
          </p:cNvPr>
          <p:cNvCxnSpPr>
            <a:cxnSpLocks/>
          </p:cNvCxnSpPr>
          <p:nvPr/>
        </p:nvCxnSpPr>
        <p:spPr>
          <a:xfrm>
            <a:off x="5286375" y="5181600"/>
            <a:ext cx="0" cy="501296"/>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F3F47314-60EA-4C05-A109-45EE72A0E4F6}"/>
              </a:ext>
            </a:extLst>
          </p:cNvPr>
          <p:cNvSpPr txBox="1"/>
          <p:nvPr/>
        </p:nvSpPr>
        <p:spPr>
          <a:xfrm>
            <a:off x="6905626" y="3112961"/>
            <a:ext cx="2091400" cy="198515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Component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48" name="テキスト ボックス 47">
            <a:extLst>
              <a:ext uri="{FF2B5EF4-FFF2-40B4-BE49-F238E27FC236}">
                <a16:creationId xmlns:a16="http://schemas.microsoft.com/office/drawing/2014/main" id="{6130D75F-7482-4C73-8CB4-FD436504B46E}"/>
              </a:ext>
            </a:extLst>
          </p:cNvPr>
          <p:cNvSpPr txBox="1"/>
          <p:nvPr/>
        </p:nvSpPr>
        <p:spPr>
          <a:xfrm>
            <a:off x="9155363" y="3726674"/>
            <a:ext cx="2663325" cy="73866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a:t>
            </a:r>
          </a:p>
        </p:txBody>
      </p:sp>
      <p:sp>
        <p:nvSpPr>
          <p:cNvPr id="52" name="テキスト ボックス 51">
            <a:extLst>
              <a:ext uri="{FF2B5EF4-FFF2-40B4-BE49-F238E27FC236}">
                <a16:creationId xmlns:a16="http://schemas.microsoft.com/office/drawing/2014/main" id="{0FE122A7-47F2-476C-A24C-FC3ECAF2C4AF}"/>
              </a:ext>
            </a:extLst>
          </p:cNvPr>
          <p:cNvSpPr txBox="1"/>
          <p:nvPr/>
        </p:nvSpPr>
        <p:spPr>
          <a:xfrm>
            <a:off x="6905626" y="5376183"/>
            <a:ext cx="4783811"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ContextProvider</a:t>
            </a:r>
            <a:r>
              <a:rPr kumimoji="1" lang="ja-JP" altLang="en-US" sz="1600">
                <a:solidFill>
                  <a:schemeClr val="bg1"/>
                </a:solidFill>
                <a:latin typeface="Meiryo UI" panose="020B0604030504040204" pitchFamily="50" charset="-128"/>
                <a:ea typeface="Meiryo UI" panose="020B0604030504040204" pitchFamily="50" charset="-128"/>
              </a:rPr>
              <a:t>でコンテクストを使える状態にして、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各コンポーネントでフックでコンテクストを取得して使います。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72619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ログアウト処理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ユーザ名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UserContext.tsx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2696115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UserContext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521613" y="867856"/>
            <a:ext cx="6219824"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401</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5667377" y="3271009"/>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1720394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407C6018-146A-4E0E-9ED5-9A2FC1023241}"/>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Tree>
    <p:extLst>
      <p:ext uri="{BB962C8B-B14F-4D97-AF65-F5344CB8AC3E}">
        <p14:creationId xmlns:p14="http://schemas.microsoft.com/office/powerpoint/2010/main" val="3325339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C02D210-F28D-45BB-B169-BE39186A226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
        <p:nvSpPr>
          <p:cNvPr id="9" name="テキスト ボックス 8">
            <a:extLst>
              <a:ext uri="{FF2B5EF4-FFF2-40B4-BE49-F238E27FC236}">
                <a16:creationId xmlns:a16="http://schemas.microsoft.com/office/drawing/2014/main" id="{E4162225-1395-4112-940C-6BC121C0D34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43586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'expo-keep-awake'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__DEV__</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926850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4510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5D917C9-E7B2-4670-84D1-D6D5C1EE233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A88157F-DEAD-442F-AC1D-79E7CD5196A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'expo-keep-awake'</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RootNav</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'./components/pages/</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__DEV__</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423731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React</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Native</a:t>
            </a:r>
            <a:r>
              <a:rPr lang="ja-JP" altLang="en-US" sz="4400" b="1">
                <a:solidFill>
                  <a:schemeClr val="bg1"/>
                </a:solidFill>
                <a:latin typeface="Meiryo UI" panose="020B0604030504040204" pitchFamily="50" charset="-128"/>
                <a:ea typeface="Meiryo UI" panose="020B0604030504040204" pitchFamily="50" charset="-128"/>
              </a:rPr>
              <a:t>を使った</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bg1"/>
                </a:solidFill>
                <a:latin typeface="Meiryo UI" panose="020B0604030504040204" pitchFamily="50" charset="-128"/>
                <a:ea typeface="Meiryo UI" panose="020B0604030504040204" pitchFamily="50" charset="-128"/>
              </a:rPr>
              <a:t>モバイルアプリの作り方を学ぶハンズオン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7BD4A10-2881-49E9-9AB9-6FB0DE3FB5E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50518A-477D-48D4-A825-30FFF99DAD8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9B08732-B4F1-4D50-A163-3759A69DEFC1}"/>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err="1">
                <a:solidFill>
                  <a:schemeClr val="bg1"/>
                </a:solidFill>
                <a:latin typeface="Meiryo UI" panose="020B0604030504040204" pitchFamily="50" charset="-128"/>
                <a:ea typeface="Meiryo UI" panose="020B0604030504040204" pitchFamily="50" charset="-128"/>
              </a:rPr>
              <a:t>MainPage</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155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Logout</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1804952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3538462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DB0DC4-1E0B-4CAF-A9E9-CF32DE90C43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6C0935-0A6F-43DF-AFCF-0B908AEEA71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1092996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422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Home</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Tree>
    <p:extLst>
      <p:ext uri="{BB962C8B-B14F-4D97-AF65-F5344CB8AC3E}">
        <p14:creationId xmlns:p14="http://schemas.microsoft.com/office/powerpoint/2010/main" val="130770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ゴミ拾い管理まわりのデータと処理をまとめた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TrashContext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ゴミ拾い一覧の取得処理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ゴミ拾いの登録処理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ポイント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TrashContext.tsx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ゴミ拾い管理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Tree>
    <p:extLst>
      <p:ext uri="{BB962C8B-B14F-4D97-AF65-F5344CB8AC3E}">
        <p14:creationId xmlns:p14="http://schemas.microsoft.com/office/powerpoint/2010/main" val="2071458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TrashContext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1750338" y="1353631"/>
            <a:ext cx="6079212" cy="47551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Blob</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number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TrashContextProvider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[]&gt;([]);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reduce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6943727" y="3731205"/>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70133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6082743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4E049400-A9BF-4467-980D-E7D0289E622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D897110-886A-4379-84E7-5CAED6E05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35939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ゴミ拾いアプリ「</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拾ったゴミの写真を送るとポイントが付与されるアプリです。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pic>
        <p:nvPicPr>
          <p:cNvPr id="11" name="図 10">
            <a:extLst>
              <a:ext uri="{FF2B5EF4-FFF2-40B4-BE49-F238E27FC236}">
                <a16:creationId xmlns:a16="http://schemas.microsoft.com/office/drawing/2014/main" id="{7D80D77E-8F2A-419F-9797-CA2964C26D2D}"/>
              </a:ext>
            </a:extLst>
          </p:cNvPr>
          <p:cNvPicPr>
            <a:picLocks noChangeAspect="1"/>
          </p:cNvPicPr>
          <p:nvPr/>
        </p:nvPicPr>
        <p:blipFill>
          <a:blip r:embed="rId3"/>
          <a:stretch>
            <a:fillRect/>
          </a:stretch>
        </p:blipFill>
        <p:spPr>
          <a:xfrm>
            <a:off x="7414297" y="663292"/>
            <a:ext cx="2585737" cy="5543615"/>
          </a:xfrm>
          <a:prstGeom prst="rect">
            <a:avLst/>
          </a:prstGeom>
        </p:spPr>
      </p:pic>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Pick</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Tree>
    <p:extLst>
      <p:ext uri="{BB962C8B-B14F-4D97-AF65-F5344CB8AC3E}">
        <p14:creationId xmlns:p14="http://schemas.microsoft.com/office/powerpoint/2010/main" val="826747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スマホのカメラで撮った写真、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またはライブラリにある写真を選択して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ゴミ拾い写真を登録します。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カメラ周りの処理を行う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expo-image-picker</a:t>
            </a:r>
            <a:r>
              <a:rPr kumimoji="1" lang="ja-JP" altLang="en-US" sz="2000">
                <a:latin typeface="Meiryo UI" panose="020B0604030504040204" pitchFamily="50" charset="-128"/>
                <a:ea typeface="Meiryo UI" panose="020B0604030504040204" pitchFamily="50" charset="-128"/>
              </a:rPr>
              <a:t>というライブラリを使います。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ImagePicker</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https://docs.expo.io/versions/latest/sdk/imagepicker/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pic>
        <p:nvPicPr>
          <p:cNvPr id="4" name="図 3">
            <a:extLst>
              <a:ext uri="{FF2B5EF4-FFF2-40B4-BE49-F238E27FC236}">
                <a16:creationId xmlns:a16="http://schemas.microsoft.com/office/drawing/2014/main" id="{7D53A619-4F72-4EC5-A31D-AB2F7DD84ACC}"/>
              </a:ext>
            </a:extLst>
          </p:cNvPr>
          <p:cNvPicPr>
            <a:picLocks noChangeAspect="1"/>
          </p:cNvPicPr>
          <p:nvPr/>
        </p:nvPicPr>
        <p:blipFill>
          <a:blip r:embed="rId4"/>
          <a:stretch>
            <a:fillRect/>
          </a:stretch>
        </p:blipFill>
        <p:spPr>
          <a:xfrm>
            <a:off x="8509266" y="642275"/>
            <a:ext cx="2554608" cy="5476875"/>
          </a:xfrm>
          <a:prstGeom prst="rect">
            <a:avLst/>
          </a:prstGeom>
        </p:spPr>
      </p:pic>
    </p:spTree>
    <p:extLst>
      <p:ext uri="{BB962C8B-B14F-4D97-AF65-F5344CB8AC3E}">
        <p14:creationId xmlns:p14="http://schemas.microsoft.com/office/powerpoint/2010/main" val="38013173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5463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5AF1DA-CF36-4AB8-8C0C-0638B0350BD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AEB9BC0-A95C-4261-A7E6-6E09FE96B93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41C1B48-40BD-4E6F-BC72-451CA9B19340}"/>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Tree>
    <p:extLst>
      <p:ext uri="{BB962C8B-B14F-4D97-AF65-F5344CB8AC3E}">
        <p14:creationId xmlns:p14="http://schemas.microsoft.com/office/powerpoint/2010/main" val="1626481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78189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Tree>
    <p:extLst>
      <p:ext uri="{BB962C8B-B14F-4D97-AF65-F5344CB8AC3E}">
        <p14:creationId xmlns:p14="http://schemas.microsoft.com/office/powerpoint/2010/main" val="13140926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でモバイルのノウハウを公開</a:t>
            </a:r>
            <a:r>
              <a:rPr kumimoji="1" lang="ja-JP" altLang="en-US" sz="2000" dirty="0">
                <a:latin typeface="Meiryo UI" panose="020B0604030504040204" pitchFamily="50" charset="-128"/>
                <a:ea typeface="Meiryo UI" panose="020B0604030504040204" pitchFamily="50" charset="-128"/>
              </a:rPr>
              <a:t>して</a:t>
            </a:r>
            <a:r>
              <a:rPr kumimoji="1" lang="ja-JP" altLang="en-US" sz="2000">
                <a:latin typeface="Meiryo UI" panose="020B0604030504040204" pitchFamily="50" charset="-128"/>
                <a:ea typeface="Meiryo UI" panose="020B0604030504040204" pitchFamily="50" charset="-128"/>
              </a:rPr>
              <a:t>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モバイルアプリケーションのセキュリティと認証</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https://fintan.jp/?p=5950</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DevOps</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ログイン画面はフルスクリーンです。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ログイン後の残り画面はタブナビゲーションで遷移します。</a:t>
            </a:r>
            <a:endParaRPr kumimoji="1" lang="en-US" altLang="ja-JP" sz="2000">
              <a:latin typeface="Meiryo UI" panose="020B0604030504040204" pitchFamily="50" charset="-128"/>
              <a:ea typeface="Meiryo UI" panose="020B0604030504040204" pitchFamily="50" charset="-128"/>
            </a:endParaRPr>
          </a:p>
        </p:txBody>
      </p:sp>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a:off x="2666447" y="4064303"/>
            <a:ext cx="1044149"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760677F-1098-4384-8269-1152EBEB9392}"/>
              </a:ext>
            </a:extLst>
          </p:cNvPr>
          <p:cNvSpPr txBox="1"/>
          <p:nvPr/>
        </p:nvSpPr>
        <p:spPr>
          <a:xfrm>
            <a:off x="1377392" y="5023056"/>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login</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CD9BA6BE-FC7A-4D3D-9F68-86AB38D4255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pic>
        <p:nvPicPr>
          <p:cNvPr id="10" name="図 9">
            <a:extLst>
              <a:ext uri="{FF2B5EF4-FFF2-40B4-BE49-F238E27FC236}">
                <a16:creationId xmlns:a16="http://schemas.microsoft.com/office/drawing/2014/main" id="{B7F4AA7C-00E4-43B3-B949-512DE8363ABE}"/>
              </a:ext>
            </a:extLst>
          </p:cNvPr>
          <p:cNvPicPr>
            <a:picLocks noChangeAspect="1"/>
          </p:cNvPicPr>
          <p:nvPr/>
        </p:nvPicPr>
        <p:blipFill>
          <a:blip r:embed="rId3"/>
          <a:stretch>
            <a:fillRect/>
          </a:stretch>
        </p:blipFill>
        <p:spPr>
          <a:xfrm>
            <a:off x="1377392" y="3058433"/>
            <a:ext cx="887847" cy="1903474"/>
          </a:xfrm>
          <a:prstGeom prst="rect">
            <a:avLst/>
          </a:prstGeom>
        </p:spPr>
      </p:pic>
      <p:pic>
        <p:nvPicPr>
          <p:cNvPr id="11" name="図 10">
            <a:extLst>
              <a:ext uri="{FF2B5EF4-FFF2-40B4-BE49-F238E27FC236}">
                <a16:creationId xmlns:a16="http://schemas.microsoft.com/office/drawing/2014/main" id="{7D80D77E-8F2A-419F-9797-CA2964C26D2D}"/>
              </a:ext>
            </a:extLst>
          </p:cNvPr>
          <p:cNvPicPr>
            <a:picLocks noChangeAspect="1"/>
          </p:cNvPicPr>
          <p:nvPr/>
        </p:nvPicPr>
        <p:blipFill>
          <a:blip r:embed="rId4"/>
          <a:stretch>
            <a:fillRect/>
          </a:stretch>
        </p:blipFill>
        <p:spPr>
          <a:xfrm>
            <a:off x="4148463" y="3063195"/>
            <a:ext cx="885626" cy="1898712"/>
          </a:xfrm>
          <a:prstGeom prst="rect">
            <a:avLst/>
          </a:prstGeom>
        </p:spPr>
      </p:pic>
      <p:pic>
        <p:nvPicPr>
          <p:cNvPr id="12" name="図 11">
            <a:extLst>
              <a:ext uri="{FF2B5EF4-FFF2-40B4-BE49-F238E27FC236}">
                <a16:creationId xmlns:a16="http://schemas.microsoft.com/office/drawing/2014/main" id="{4281D641-9EF4-4327-9DBD-FA871366F3A4}"/>
              </a:ext>
            </a:extLst>
          </p:cNvPr>
          <p:cNvPicPr>
            <a:picLocks noChangeAspect="1"/>
          </p:cNvPicPr>
          <p:nvPr/>
        </p:nvPicPr>
        <p:blipFill>
          <a:blip r:embed="rId5"/>
          <a:stretch>
            <a:fillRect/>
          </a:stretch>
        </p:blipFill>
        <p:spPr>
          <a:xfrm>
            <a:off x="10201406" y="1158532"/>
            <a:ext cx="887847" cy="1903474"/>
          </a:xfrm>
          <a:prstGeom prst="rect">
            <a:avLst/>
          </a:prstGeom>
        </p:spPr>
      </p:pic>
      <p:pic>
        <p:nvPicPr>
          <p:cNvPr id="15" name="図 14">
            <a:extLst>
              <a:ext uri="{FF2B5EF4-FFF2-40B4-BE49-F238E27FC236}">
                <a16:creationId xmlns:a16="http://schemas.microsoft.com/office/drawing/2014/main" id="{FC7732BD-3757-43FD-9B0A-2DF7101F906A}"/>
              </a:ext>
            </a:extLst>
          </p:cNvPr>
          <p:cNvPicPr>
            <a:picLocks noChangeAspect="1"/>
          </p:cNvPicPr>
          <p:nvPr/>
        </p:nvPicPr>
        <p:blipFill>
          <a:blip r:embed="rId6"/>
          <a:stretch>
            <a:fillRect/>
          </a:stretch>
        </p:blipFill>
        <p:spPr>
          <a:xfrm>
            <a:off x="7675139" y="1158532"/>
            <a:ext cx="887847" cy="1903474"/>
          </a:xfrm>
          <a:prstGeom prst="rect">
            <a:avLst/>
          </a:prstGeom>
        </p:spPr>
      </p:pic>
      <p:pic>
        <p:nvPicPr>
          <p:cNvPr id="17" name="図 16">
            <a:extLst>
              <a:ext uri="{FF2B5EF4-FFF2-40B4-BE49-F238E27FC236}">
                <a16:creationId xmlns:a16="http://schemas.microsoft.com/office/drawing/2014/main" id="{563F9BFF-9AC5-4122-A918-83C7E0DCEFCB}"/>
              </a:ext>
            </a:extLst>
          </p:cNvPr>
          <p:cNvPicPr>
            <a:picLocks noChangeAspect="1"/>
          </p:cNvPicPr>
          <p:nvPr/>
        </p:nvPicPr>
        <p:blipFill>
          <a:blip r:embed="rId7"/>
          <a:stretch>
            <a:fillRect/>
          </a:stretch>
        </p:blipFill>
        <p:spPr>
          <a:xfrm>
            <a:off x="7681647" y="4286777"/>
            <a:ext cx="887847" cy="1903474"/>
          </a:xfrm>
          <a:prstGeom prst="rect">
            <a:avLst/>
          </a:prstGeom>
        </p:spPr>
      </p:pic>
      <p:sp>
        <p:nvSpPr>
          <p:cNvPr id="18" name="テキスト ボックス 17">
            <a:extLst>
              <a:ext uri="{FF2B5EF4-FFF2-40B4-BE49-F238E27FC236}">
                <a16:creationId xmlns:a16="http://schemas.microsoft.com/office/drawing/2014/main" id="{159DCCBF-9196-4BEF-82BA-2B956F4FCFDB}"/>
              </a:ext>
            </a:extLst>
          </p:cNvPr>
          <p:cNvSpPr txBox="1"/>
          <p:nvPr/>
        </p:nvSpPr>
        <p:spPr>
          <a:xfrm>
            <a:off x="4145595" y="5023055"/>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home</a:t>
            </a:r>
          </a:p>
        </p:txBody>
      </p:sp>
      <p:sp>
        <p:nvSpPr>
          <p:cNvPr id="22" name="テキスト ボックス 21">
            <a:extLst>
              <a:ext uri="{FF2B5EF4-FFF2-40B4-BE49-F238E27FC236}">
                <a16:creationId xmlns:a16="http://schemas.microsoft.com/office/drawing/2014/main" id="{B6651C9E-9185-4BDB-9028-D6713DADB03C}"/>
              </a:ext>
            </a:extLst>
          </p:cNvPr>
          <p:cNvSpPr txBox="1"/>
          <p:nvPr/>
        </p:nvSpPr>
        <p:spPr>
          <a:xfrm>
            <a:off x="7675139" y="3123153"/>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pick</a:t>
            </a:r>
          </a:p>
        </p:txBody>
      </p:sp>
      <p:sp>
        <p:nvSpPr>
          <p:cNvPr id="26" name="テキスト ボックス 25">
            <a:extLst>
              <a:ext uri="{FF2B5EF4-FFF2-40B4-BE49-F238E27FC236}">
                <a16:creationId xmlns:a16="http://schemas.microsoft.com/office/drawing/2014/main" id="{D3A5B8FA-8F96-4AE8-8AB0-89BFEA237B64}"/>
              </a:ext>
            </a:extLst>
          </p:cNvPr>
          <p:cNvSpPr txBox="1"/>
          <p:nvPr/>
        </p:nvSpPr>
        <p:spPr>
          <a:xfrm>
            <a:off x="7681647" y="6251400"/>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logout</a:t>
            </a:r>
          </a:p>
        </p:txBody>
      </p:sp>
      <p:sp>
        <p:nvSpPr>
          <p:cNvPr id="28" name="テキスト ボックス 27">
            <a:extLst>
              <a:ext uri="{FF2B5EF4-FFF2-40B4-BE49-F238E27FC236}">
                <a16:creationId xmlns:a16="http://schemas.microsoft.com/office/drawing/2014/main" id="{708EED98-4866-4936-8F21-FD642C9949B4}"/>
              </a:ext>
            </a:extLst>
          </p:cNvPr>
          <p:cNvSpPr txBox="1"/>
          <p:nvPr/>
        </p:nvSpPr>
        <p:spPr>
          <a:xfrm>
            <a:off x="10201406" y="3123155"/>
            <a:ext cx="887849" cy="271549"/>
          </a:xfrm>
          <a:prstGeom prst="rect">
            <a:avLst/>
          </a:prstGeom>
          <a:noFill/>
        </p:spPr>
        <p:txBody>
          <a:bodyPr wrap="square" lIns="0" tIns="0" rIns="0" bIns="0" rtlCol="0" anchor="t" anchorCtr="0">
            <a:spAutoFit/>
          </a:bodyPr>
          <a:lstStyle/>
          <a:p>
            <a:pPr algn="ctr">
              <a:lnSpc>
                <a:spcPts val="24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カメラ</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5D844A1D-5939-421D-AC76-6ADCA8AA00BB}"/>
              </a:ext>
            </a:extLst>
          </p:cNvPr>
          <p:cNvCxnSpPr>
            <a:cxnSpLocks/>
          </p:cNvCxnSpPr>
          <p:nvPr/>
        </p:nvCxnSpPr>
        <p:spPr>
          <a:xfrm flipV="1">
            <a:off x="5350213" y="2485498"/>
            <a:ext cx="1979996" cy="1381967"/>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47A7621-A62C-4555-85A6-BE9BB54075C2}"/>
              </a:ext>
            </a:extLst>
          </p:cNvPr>
          <p:cNvCxnSpPr>
            <a:cxnSpLocks/>
          </p:cNvCxnSpPr>
          <p:nvPr/>
        </p:nvCxnSpPr>
        <p:spPr>
          <a:xfrm>
            <a:off x="5350213" y="4372502"/>
            <a:ext cx="2024977" cy="589405"/>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42BAFF9-92FB-4839-878F-77CC3F175137}"/>
              </a:ext>
            </a:extLst>
          </p:cNvPr>
          <p:cNvCxnSpPr>
            <a:cxnSpLocks/>
          </p:cNvCxnSpPr>
          <p:nvPr/>
        </p:nvCxnSpPr>
        <p:spPr>
          <a:xfrm flipV="1">
            <a:off x="8907916" y="2102685"/>
            <a:ext cx="948559" cy="7584"/>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3E10206-C1E2-4AEF-BB2F-32249B06C1E1}"/>
              </a:ext>
            </a:extLst>
          </p:cNvPr>
          <p:cNvCxnSpPr>
            <a:cxnSpLocks/>
          </p:cNvCxnSpPr>
          <p:nvPr/>
        </p:nvCxnSpPr>
        <p:spPr>
          <a:xfrm rot="10800000">
            <a:off x="1799617" y="5466945"/>
            <a:ext cx="5575574" cy="634312"/>
          </a:xfrm>
          <a:prstGeom prst="bentConnector3">
            <a:avLst>
              <a:gd name="adj1" fmla="val 100073"/>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3CE6EDA-9E7A-41E2-AFD5-5CE22470DC1D}"/>
              </a:ext>
            </a:extLst>
          </p:cNvPr>
          <p:cNvCxnSpPr>
            <a:cxnSpLocks/>
          </p:cNvCxnSpPr>
          <p:nvPr/>
        </p:nvCxnSpPr>
        <p:spPr>
          <a:xfrm>
            <a:off x="8064230" y="3592703"/>
            <a:ext cx="0" cy="50906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395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9F0478-EE0D-48A8-B3C4-C03EEDFB0F2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34386059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12447</Words>
  <Application>Microsoft Office PowerPoint</Application>
  <PresentationFormat>ワイド画面</PresentationFormat>
  <Paragraphs>1696</Paragraphs>
  <Slides>92</Slides>
  <Notes>63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92</vt:i4>
      </vt:variant>
    </vt:vector>
  </HeadingPairs>
  <TitlesOfParts>
    <vt:vector size="100" baseType="lpstr">
      <vt:lpstr> MyricaM M</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2020-11-24T08:39:01Z</dcterms:modified>
</cp:coreProperties>
</file>